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1" r:id="rId2"/>
    <p:sldId id="272" r:id="rId3"/>
    <p:sldId id="307" r:id="rId4"/>
    <p:sldId id="316" r:id="rId5"/>
    <p:sldId id="319" r:id="rId6"/>
    <p:sldId id="318" r:id="rId7"/>
    <p:sldId id="303" r:id="rId8"/>
    <p:sldId id="310" r:id="rId9"/>
    <p:sldId id="321" r:id="rId10"/>
    <p:sldId id="305" r:id="rId11"/>
    <p:sldId id="312" r:id="rId12"/>
    <p:sldId id="298" r:id="rId13"/>
    <p:sldId id="299" r:id="rId14"/>
    <p:sldId id="297" r:id="rId15"/>
  </p:sldIdLst>
  <p:sldSz cx="12192000" cy="6858000"/>
  <p:notesSz cx="68580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63" d="100"/>
          <a:sy n="163" d="100"/>
        </p:scale>
        <p:origin x="150" y="1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92872" y="4881262"/>
            <a:ext cx="8534400" cy="740720"/>
          </a:xfrm>
        </p:spPr>
        <p:txBody>
          <a:bodyPr/>
          <a:lstStyle>
            <a:lvl1pPr marL="0" indent="0" algn="ctr">
              <a:buNone/>
              <a:defRPr>
                <a:solidFill>
                  <a:schemeClr val="tx1"/>
                </a:solidFill>
                <a:latin typeface="Franklin Gothic Book"/>
                <a:cs typeface="Franklin Gothic Book"/>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EE8982-0C16-1F43-BDA8-44DDC9B92CED}" type="slidenum">
              <a:rPr lang="en-US" smtClean="0"/>
              <a:t>‹#›</a:t>
            </a:fld>
            <a:endParaRPr lang="en-US"/>
          </a:p>
        </p:txBody>
      </p:sp>
      <p:sp>
        <p:nvSpPr>
          <p:cNvPr id="7" name="Title 6"/>
          <p:cNvSpPr>
            <a:spLocks noGrp="1"/>
          </p:cNvSpPr>
          <p:nvPr>
            <p:ph type="title"/>
          </p:nvPr>
        </p:nvSpPr>
        <p:spPr>
          <a:xfrm>
            <a:off x="691979" y="3432477"/>
            <a:ext cx="10972800" cy="1143000"/>
          </a:xfrm>
        </p:spPr>
        <p:txBody>
          <a:bodyPr/>
          <a:lstStyle>
            <a:lvl1pPr>
              <a:defRPr b="1" i="0">
                <a:solidFill>
                  <a:schemeClr val="tx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722085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EE8982-0C16-1F43-BDA8-44DDC9B92CED}" type="slidenum">
              <a:rPr lang="en-US" smtClean="0"/>
              <a:t>‹#›</a:t>
            </a:fld>
            <a:endParaRPr lang="en-US"/>
          </a:p>
        </p:txBody>
      </p:sp>
    </p:spTree>
    <p:extLst>
      <p:ext uri="{BB962C8B-B14F-4D97-AF65-F5344CB8AC3E}">
        <p14:creationId xmlns:p14="http://schemas.microsoft.com/office/powerpoint/2010/main" val="27719914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EE8982-0C16-1F43-BDA8-44DDC9B92CED}" type="slidenum">
              <a:rPr lang="en-US" smtClean="0"/>
              <a:t>‹#›</a:t>
            </a:fld>
            <a:endParaRPr lang="en-US"/>
          </a:p>
        </p:txBody>
      </p:sp>
    </p:spTree>
    <p:extLst>
      <p:ext uri="{BB962C8B-B14F-4D97-AF65-F5344CB8AC3E}">
        <p14:creationId xmlns:p14="http://schemas.microsoft.com/office/powerpoint/2010/main" val="38433198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EE8982-0C16-1F43-BDA8-44DDC9B92CED}" type="slidenum">
              <a:rPr lang="en-US" smtClean="0"/>
              <a:t>‹#›</a:t>
            </a:fld>
            <a:endParaRPr lang="en-US"/>
          </a:p>
        </p:txBody>
      </p:sp>
    </p:spTree>
    <p:extLst>
      <p:ext uri="{BB962C8B-B14F-4D97-AF65-F5344CB8AC3E}">
        <p14:creationId xmlns:p14="http://schemas.microsoft.com/office/powerpoint/2010/main" val="16899790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1002315"/>
            <a:ext cx="10972800" cy="532799"/>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09600" y="2010075"/>
            <a:ext cx="5386917" cy="63976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09600" y="2649838"/>
            <a:ext cx="5386917" cy="3476325"/>
          </a:xfrm>
        </p:spPr>
        <p:txBody>
          <a:bodyPr/>
          <a:lstStyle>
            <a:lvl1pPr marL="342900" indent="-342900">
              <a:buClr>
                <a:schemeClr val="bg1"/>
              </a:buClr>
              <a:buFont typeface="Wingdings" charset="2"/>
              <a:buChar char="§"/>
              <a:defRPr sz="2400"/>
            </a:lvl1pPr>
            <a:lvl2pPr marL="742950" indent="-285750">
              <a:buClr>
                <a:schemeClr val="bg1"/>
              </a:buClr>
              <a:buFont typeface="Wingdings" charset="2"/>
              <a:buChar char="Ø"/>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193368" y="2007458"/>
            <a:ext cx="5389033" cy="63976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6193368" y="2649837"/>
            <a:ext cx="5389033" cy="3476326"/>
          </a:xfrm>
        </p:spPr>
        <p:txBody>
          <a:bodyPr/>
          <a:lstStyle>
            <a:lvl1pPr marL="342900" indent="-342900">
              <a:buClr>
                <a:schemeClr val="bg1"/>
              </a:buClr>
              <a:buSzPct val="100000"/>
              <a:buFont typeface="Wingdings" charset="2"/>
              <a:buChar char="§"/>
              <a:defRPr sz="2400"/>
            </a:lvl1pPr>
            <a:lvl2pPr marL="742950" indent="-285750">
              <a:buClr>
                <a:schemeClr val="bg1"/>
              </a:buClr>
              <a:buFont typeface="Wingdings" charset="2"/>
              <a:buChar char="Ø"/>
              <a:defRPr sz="2000">
                <a:solidFill>
                  <a:schemeClr val="tx1"/>
                </a:solidFill>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7EE8982-0C16-1F43-BDA8-44DDC9B92CED}" type="slidenum">
              <a:rPr lang="en-US" smtClean="0"/>
              <a:t>‹#›</a:t>
            </a:fld>
            <a:endParaRPr lang="en-US"/>
          </a:p>
        </p:txBody>
      </p:sp>
    </p:spTree>
    <p:extLst>
      <p:ext uri="{BB962C8B-B14F-4D97-AF65-F5344CB8AC3E}">
        <p14:creationId xmlns:p14="http://schemas.microsoft.com/office/powerpoint/2010/main" val="42708126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342900" indent="-342900">
              <a:buClr>
                <a:srgbClr val="6A7FDE"/>
              </a:buClr>
              <a:buFont typeface="Wingdings" charset="2"/>
              <a:buChar char="§"/>
              <a:defRPr/>
            </a:lvl1pPr>
            <a:lvl2pPr marL="742950" indent="-285750">
              <a:buClr>
                <a:schemeClr val="bg2"/>
              </a:buClr>
              <a:buSzPct val="90000"/>
              <a:buFont typeface="Wingdings" charset="2"/>
              <a:buChar char="Ø"/>
              <a:defRPr>
                <a:latin typeface="Franklin Gothic Book"/>
                <a:cs typeface="Franklin Gothic Book"/>
              </a:defRPr>
            </a:lvl2pPr>
          </a:lstStyle>
          <a:p>
            <a:pPr lvl="0"/>
            <a:r>
              <a:rPr lang="en-US" dirty="0" smtClean="0"/>
              <a:t>Click to edit Master text styles</a:t>
            </a:r>
          </a:p>
          <a:p>
            <a:pPr lvl="1"/>
            <a:r>
              <a:rPr lang="en-US" dirty="0" smtClean="0"/>
              <a:t>Second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EE8982-0C16-1F43-BDA8-44DDC9B92CED}" type="slidenum">
              <a:rPr lang="en-US" smtClean="0"/>
              <a:t>‹#›</a:t>
            </a:fld>
            <a:endParaRPr lang="en-US"/>
          </a:p>
        </p:txBody>
      </p:sp>
    </p:spTree>
    <p:extLst>
      <p:ext uri="{BB962C8B-B14F-4D97-AF65-F5344CB8AC3E}">
        <p14:creationId xmlns:p14="http://schemas.microsoft.com/office/powerpoint/2010/main" val="22178630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0168" y="4406901"/>
            <a:ext cx="10363200" cy="1362075"/>
          </a:xfrm>
        </p:spPr>
        <p:txBody>
          <a:bodyPr lIns="0" tIns="0" rIns="0" bIns="0"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910168" y="2906713"/>
            <a:ext cx="10363200" cy="1500187"/>
          </a:xfrm>
        </p:spPr>
        <p:txBody>
          <a:bodyPr lIns="0" tIns="0" rIns="0" bIns="0" anchor="b">
            <a:normAutofit/>
          </a:bodyPr>
          <a:lstStyle>
            <a:lvl1pPr marL="0" indent="0">
              <a:buNone/>
              <a:defRPr sz="2800">
                <a:solidFill>
                  <a:schemeClr val="tx1"/>
                </a:solidFill>
                <a:latin typeface="Franklin Gothic Book"/>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EE8982-0C16-1F43-BDA8-44DDC9B92CED}" type="slidenum">
              <a:rPr lang="en-US" smtClean="0"/>
              <a:t>‹#›</a:t>
            </a:fld>
            <a:endParaRPr lang="en-US"/>
          </a:p>
        </p:txBody>
      </p:sp>
    </p:spTree>
    <p:extLst>
      <p:ext uri="{BB962C8B-B14F-4D97-AF65-F5344CB8AC3E}">
        <p14:creationId xmlns:p14="http://schemas.microsoft.com/office/powerpoint/2010/main" val="37889700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75774"/>
            <a:ext cx="10972800" cy="824426"/>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609600" y="1784865"/>
            <a:ext cx="5384800" cy="434129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97600" y="1784865"/>
            <a:ext cx="5384800" cy="434129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EE8982-0C16-1F43-BDA8-44DDC9B92CED}" type="slidenum">
              <a:rPr lang="en-US" smtClean="0"/>
              <a:t>‹#›</a:t>
            </a:fld>
            <a:endParaRPr lang="en-US"/>
          </a:p>
        </p:txBody>
      </p:sp>
    </p:spTree>
    <p:extLst>
      <p:ext uri="{BB962C8B-B14F-4D97-AF65-F5344CB8AC3E}">
        <p14:creationId xmlns:p14="http://schemas.microsoft.com/office/powerpoint/2010/main" val="5637283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EE8982-0C16-1F43-BDA8-44DDC9B92CED}" type="slidenum">
              <a:rPr lang="en-US" smtClean="0"/>
              <a:t>‹#›</a:t>
            </a:fld>
            <a:endParaRPr lang="en-US"/>
          </a:p>
        </p:txBody>
      </p:sp>
    </p:spTree>
    <p:extLst>
      <p:ext uri="{BB962C8B-B14F-4D97-AF65-F5344CB8AC3E}">
        <p14:creationId xmlns:p14="http://schemas.microsoft.com/office/powerpoint/2010/main" val="30239036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7EE8982-0C16-1F43-BDA8-44DDC9B92CED}" type="slidenum">
              <a:rPr lang="en-US" smtClean="0"/>
              <a:t>‹#›</a:t>
            </a:fld>
            <a:endParaRPr lang="en-US"/>
          </a:p>
        </p:txBody>
      </p:sp>
    </p:spTree>
    <p:extLst>
      <p:ext uri="{BB962C8B-B14F-4D97-AF65-F5344CB8AC3E}">
        <p14:creationId xmlns:p14="http://schemas.microsoft.com/office/powerpoint/2010/main" val="15918903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EE8982-0C16-1F43-BDA8-44DDC9B92CED}" type="slidenum">
              <a:rPr lang="en-US" smtClean="0"/>
              <a:t>‹#›</a:t>
            </a:fld>
            <a:endParaRPr lang="en-US"/>
          </a:p>
        </p:txBody>
      </p:sp>
    </p:spTree>
    <p:extLst>
      <p:ext uri="{BB962C8B-B14F-4D97-AF65-F5344CB8AC3E}">
        <p14:creationId xmlns:p14="http://schemas.microsoft.com/office/powerpoint/2010/main" val="26731987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EE8982-0C16-1F43-BDA8-44DDC9B92CED}" type="slidenum">
              <a:rPr lang="en-US" smtClean="0"/>
              <a:t>‹#›</a:t>
            </a:fld>
            <a:endParaRPr lang="en-US"/>
          </a:p>
        </p:txBody>
      </p:sp>
    </p:spTree>
    <p:extLst>
      <p:ext uri="{BB962C8B-B14F-4D97-AF65-F5344CB8AC3E}">
        <p14:creationId xmlns:p14="http://schemas.microsoft.com/office/powerpoint/2010/main" val="25603521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002314"/>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2279822"/>
            <a:ext cx="10972800" cy="391915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EE8982-0C16-1F43-BDA8-44DDC9B92CED}" type="slidenum">
              <a:rPr lang="en-US" smtClean="0"/>
              <a:t>‹#›</a:t>
            </a:fld>
            <a:endParaRPr lang="en-US"/>
          </a:p>
        </p:txBody>
      </p:sp>
    </p:spTree>
    <p:extLst>
      <p:ext uri="{BB962C8B-B14F-4D97-AF65-F5344CB8AC3E}">
        <p14:creationId xmlns:p14="http://schemas.microsoft.com/office/powerpoint/2010/main" val="24936858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hf hdr="0" ft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340822" y="1180408"/>
            <a:ext cx="8510101" cy="4945756"/>
          </a:xfrm>
        </p:spPr>
        <p:txBody>
          <a:bodyPr/>
          <a:lstStyle/>
          <a:p>
            <a:pPr marL="0" indent="0">
              <a:buNone/>
            </a:pPr>
            <a:endParaRPr lang="en-US" dirty="0" smtClean="0"/>
          </a:p>
          <a:p>
            <a:pPr marL="0" indent="0">
              <a:buNone/>
            </a:pPr>
            <a:endParaRPr lang="en-US" dirty="0"/>
          </a:p>
          <a:p>
            <a:pPr marL="0" indent="0" algn="ctr">
              <a:buNone/>
            </a:pPr>
            <a:r>
              <a:rPr lang="en-US" sz="4000" dirty="0" smtClean="0"/>
              <a:t>Warwick Valley CSD</a:t>
            </a:r>
          </a:p>
          <a:p>
            <a:pPr marL="0" indent="0" algn="ctr">
              <a:buNone/>
            </a:pPr>
            <a:r>
              <a:rPr lang="en-US" sz="4000" dirty="0" smtClean="0"/>
              <a:t>Facilities Committee Meeting</a:t>
            </a:r>
          </a:p>
          <a:p>
            <a:pPr marL="0" indent="0" algn="ctr">
              <a:buNone/>
            </a:pPr>
            <a:r>
              <a:rPr lang="en-US" sz="4000" dirty="0" smtClean="0"/>
              <a:t>June 6, 2024</a:t>
            </a:r>
            <a:endParaRPr lang="en-US" sz="4000" dirty="0"/>
          </a:p>
        </p:txBody>
      </p:sp>
      <p:sp>
        <p:nvSpPr>
          <p:cNvPr id="8" name="Slide Number Placeholder 7"/>
          <p:cNvSpPr>
            <a:spLocks noGrp="1"/>
          </p:cNvSpPr>
          <p:nvPr>
            <p:ph type="sldNum" sz="quarter" idx="12"/>
          </p:nvPr>
        </p:nvSpPr>
        <p:spPr/>
        <p:txBody>
          <a:bodyPr/>
          <a:lstStyle/>
          <a:p>
            <a:pPr defTabSz="457200"/>
            <a:fld id="{37EE8982-0C16-1F43-BDA8-44DDC9B92CED}" type="slidenum">
              <a:rPr lang="en-US">
                <a:solidFill>
                  <a:srgbClr val="1C0566">
                    <a:tint val="75000"/>
                  </a:srgbClr>
                </a:solidFill>
                <a:latin typeface="Franklin Gothic Medium"/>
              </a:rPr>
              <a:pPr defTabSz="457200"/>
              <a:t>1</a:t>
            </a:fld>
            <a:endParaRPr lang="en-US">
              <a:solidFill>
                <a:srgbClr val="1C0566">
                  <a:tint val="75000"/>
                </a:srgbClr>
              </a:solidFill>
              <a:latin typeface="Franklin Gothic Medium"/>
            </a:endParaRPr>
          </a:p>
        </p:txBody>
      </p:sp>
    </p:spTree>
    <p:extLst>
      <p:ext uri="{BB962C8B-B14F-4D97-AF65-F5344CB8AC3E}">
        <p14:creationId xmlns:p14="http://schemas.microsoft.com/office/powerpoint/2010/main" val="41814122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smtClean="0"/>
              <a:t>Security</a:t>
            </a:r>
            <a:endParaRPr lang="en-US" u="sng" dirty="0"/>
          </a:p>
        </p:txBody>
      </p:sp>
      <p:sp>
        <p:nvSpPr>
          <p:cNvPr id="3" name="Text Placeholder 2"/>
          <p:cNvSpPr>
            <a:spLocks noGrp="1"/>
          </p:cNvSpPr>
          <p:nvPr>
            <p:ph type="body" idx="1"/>
          </p:nvPr>
        </p:nvSpPr>
        <p:spPr>
          <a:xfrm>
            <a:off x="609600" y="1758463"/>
            <a:ext cx="5386917" cy="574430"/>
          </a:xfrm>
        </p:spPr>
        <p:txBody>
          <a:bodyPr>
            <a:normAutofit/>
          </a:bodyPr>
          <a:lstStyle/>
          <a:p>
            <a:r>
              <a:rPr lang="en-US" sz="2800" u="sng" dirty="0" smtClean="0"/>
              <a:t>District Wide Security</a:t>
            </a:r>
            <a:endParaRPr lang="en-US" sz="2800" u="sng" dirty="0"/>
          </a:p>
        </p:txBody>
      </p:sp>
      <p:sp>
        <p:nvSpPr>
          <p:cNvPr id="4" name="Content Placeholder 3"/>
          <p:cNvSpPr>
            <a:spLocks noGrp="1"/>
          </p:cNvSpPr>
          <p:nvPr>
            <p:ph sz="half" idx="2"/>
          </p:nvPr>
        </p:nvSpPr>
        <p:spPr>
          <a:xfrm>
            <a:off x="609600" y="2649838"/>
            <a:ext cx="6471138" cy="1277393"/>
          </a:xfrm>
        </p:spPr>
        <p:txBody>
          <a:bodyPr/>
          <a:lstStyle/>
          <a:p>
            <a:pPr marL="457200" indent="-457200">
              <a:buAutoNum type="arabicParenR"/>
            </a:pPr>
            <a:r>
              <a:rPr lang="en-US" dirty="0" smtClean="0"/>
              <a:t>Hardening Exterior Doors HS/MS</a:t>
            </a:r>
          </a:p>
          <a:p>
            <a:pPr marL="457200" indent="-457200">
              <a:buAutoNum type="arabicParenR"/>
            </a:pPr>
            <a:r>
              <a:rPr lang="en-US" dirty="0" smtClean="0"/>
              <a:t>Interior Doors HS/MS/SE/Park  (In-house)</a:t>
            </a:r>
            <a:endParaRPr lang="en-US" dirty="0"/>
          </a:p>
        </p:txBody>
      </p:sp>
      <p:sp>
        <p:nvSpPr>
          <p:cNvPr id="8" name="Slide Number Placeholder 7"/>
          <p:cNvSpPr>
            <a:spLocks noGrp="1"/>
          </p:cNvSpPr>
          <p:nvPr>
            <p:ph type="sldNum" sz="quarter" idx="12"/>
          </p:nvPr>
        </p:nvSpPr>
        <p:spPr/>
        <p:txBody>
          <a:bodyPr/>
          <a:lstStyle/>
          <a:p>
            <a:fld id="{37EE8982-0C16-1F43-BDA8-44DDC9B92CED}" type="slidenum">
              <a:rPr lang="en-US" smtClean="0"/>
              <a:t>10</a:t>
            </a:fld>
            <a:endParaRPr lang="en-US"/>
          </a:p>
        </p:txBody>
      </p:sp>
      <p:sp>
        <p:nvSpPr>
          <p:cNvPr id="9" name="TextBox 8"/>
          <p:cNvSpPr txBox="1"/>
          <p:nvPr/>
        </p:nvSpPr>
        <p:spPr>
          <a:xfrm>
            <a:off x="6746631" y="2508738"/>
            <a:ext cx="1828800" cy="369332"/>
          </a:xfrm>
          <a:prstGeom prst="rect">
            <a:avLst/>
          </a:prstGeom>
          <a:noFill/>
        </p:spPr>
        <p:txBody>
          <a:bodyPr wrap="square" rtlCol="0">
            <a:spAutoFit/>
          </a:bodyPr>
          <a:lstStyle/>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852232594"/>
              </p:ext>
            </p:extLst>
          </p:nvPr>
        </p:nvGraphicFramePr>
        <p:xfrm>
          <a:off x="668216" y="4337538"/>
          <a:ext cx="4076700" cy="2194560"/>
        </p:xfrm>
        <a:graphic>
          <a:graphicData uri="http://schemas.openxmlformats.org/drawingml/2006/table">
            <a:tbl>
              <a:tblPr firstRow="1" bandRow="1">
                <a:tableStyleId>{C4B1156A-380E-4F78-BDF5-A606A8083BF9}</a:tableStyleId>
              </a:tblPr>
              <a:tblGrid>
                <a:gridCol w="2038350">
                  <a:extLst>
                    <a:ext uri="{9D8B030D-6E8A-4147-A177-3AD203B41FA5}">
                      <a16:colId xmlns:a16="http://schemas.microsoft.com/office/drawing/2014/main" val="3691819389"/>
                    </a:ext>
                  </a:extLst>
                </a:gridCol>
                <a:gridCol w="2038350">
                  <a:extLst>
                    <a:ext uri="{9D8B030D-6E8A-4147-A177-3AD203B41FA5}">
                      <a16:colId xmlns:a16="http://schemas.microsoft.com/office/drawing/2014/main" val="527827945"/>
                    </a:ext>
                  </a:extLst>
                </a:gridCol>
              </a:tblGrid>
              <a:tr h="295031">
                <a:tc>
                  <a:txBody>
                    <a:bodyPr/>
                    <a:lstStyle/>
                    <a:p>
                      <a:pPr algn="ctr"/>
                      <a:r>
                        <a:rPr lang="en-US" dirty="0" smtClean="0"/>
                        <a:t>Interior Doors</a:t>
                      </a:r>
                      <a:endParaRPr lang="en-US" dirty="0"/>
                    </a:p>
                  </a:txBody>
                  <a:tcPr/>
                </a:tc>
                <a:tc>
                  <a:txBody>
                    <a:bodyPr/>
                    <a:lstStyle/>
                    <a:p>
                      <a:pPr algn="ctr"/>
                      <a:r>
                        <a:rPr lang="en-US" dirty="0" smtClean="0"/>
                        <a:t>Approx.</a:t>
                      </a:r>
                      <a:r>
                        <a:rPr lang="en-US" baseline="0" dirty="0" smtClean="0"/>
                        <a:t> Count</a:t>
                      </a:r>
                      <a:endParaRPr lang="en-US" dirty="0"/>
                    </a:p>
                  </a:txBody>
                  <a:tcPr/>
                </a:tc>
                <a:extLst>
                  <a:ext uri="{0D108BD9-81ED-4DB2-BD59-A6C34878D82A}">
                    <a16:rowId xmlns:a16="http://schemas.microsoft.com/office/drawing/2014/main" val="3335918501"/>
                  </a:ext>
                </a:extLst>
              </a:tr>
              <a:tr h="295031">
                <a:tc>
                  <a:txBody>
                    <a:bodyPr/>
                    <a:lstStyle/>
                    <a:p>
                      <a:pPr algn="ctr"/>
                      <a:r>
                        <a:rPr lang="en-US" dirty="0" smtClean="0"/>
                        <a:t>High School</a:t>
                      </a:r>
                      <a:endParaRPr lang="en-US" dirty="0"/>
                    </a:p>
                  </a:txBody>
                  <a:tcPr/>
                </a:tc>
                <a:tc>
                  <a:txBody>
                    <a:bodyPr/>
                    <a:lstStyle/>
                    <a:p>
                      <a:pPr algn="ctr"/>
                      <a:r>
                        <a:rPr lang="en-US" dirty="0" smtClean="0"/>
                        <a:t>200</a:t>
                      </a:r>
                      <a:endParaRPr lang="en-US" dirty="0"/>
                    </a:p>
                  </a:txBody>
                  <a:tcPr/>
                </a:tc>
                <a:extLst>
                  <a:ext uri="{0D108BD9-81ED-4DB2-BD59-A6C34878D82A}">
                    <a16:rowId xmlns:a16="http://schemas.microsoft.com/office/drawing/2014/main" val="1262492777"/>
                  </a:ext>
                </a:extLst>
              </a:tr>
              <a:tr h="295031">
                <a:tc>
                  <a:txBody>
                    <a:bodyPr/>
                    <a:lstStyle/>
                    <a:p>
                      <a:pPr algn="ctr"/>
                      <a:r>
                        <a:rPr lang="en-US" dirty="0" smtClean="0"/>
                        <a:t>Middle School</a:t>
                      </a:r>
                      <a:endParaRPr lang="en-US" dirty="0"/>
                    </a:p>
                  </a:txBody>
                  <a:tcPr/>
                </a:tc>
                <a:tc>
                  <a:txBody>
                    <a:bodyPr/>
                    <a:lstStyle/>
                    <a:p>
                      <a:pPr algn="ctr"/>
                      <a:r>
                        <a:rPr lang="en-US" dirty="0" smtClean="0"/>
                        <a:t>100</a:t>
                      </a:r>
                      <a:endParaRPr lang="en-US" dirty="0"/>
                    </a:p>
                  </a:txBody>
                  <a:tcPr/>
                </a:tc>
                <a:extLst>
                  <a:ext uri="{0D108BD9-81ED-4DB2-BD59-A6C34878D82A}">
                    <a16:rowId xmlns:a16="http://schemas.microsoft.com/office/drawing/2014/main" val="248851348"/>
                  </a:ext>
                </a:extLst>
              </a:tr>
              <a:tr h="295031">
                <a:tc>
                  <a:txBody>
                    <a:bodyPr/>
                    <a:lstStyle/>
                    <a:p>
                      <a:pPr algn="ctr"/>
                      <a:r>
                        <a:rPr lang="en-US" dirty="0" smtClean="0"/>
                        <a:t>Sanfordville</a:t>
                      </a:r>
                      <a:endParaRPr lang="en-US" dirty="0"/>
                    </a:p>
                  </a:txBody>
                  <a:tcPr/>
                </a:tc>
                <a:tc>
                  <a:txBody>
                    <a:bodyPr/>
                    <a:lstStyle/>
                    <a:p>
                      <a:pPr algn="ctr"/>
                      <a:r>
                        <a:rPr lang="en-US" dirty="0" smtClean="0"/>
                        <a:t>77</a:t>
                      </a:r>
                      <a:endParaRPr lang="en-US" dirty="0"/>
                    </a:p>
                  </a:txBody>
                  <a:tcPr/>
                </a:tc>
                <a:extLst>
                  <a:ext uri="{0D108BD9-81ED-4DB2-BD59-A6C34878D82A}">
                    <a16:rowId xmlns:a16="http://schemas.microsoft.com/office/drawing/2014/main" val="2616350359"/>
                  </a:ext>
                </a:extLst>
              </a:tr>
              <a:tr h="295031">
                <a:tc>
                  <a:txBody>
                    <a:bodyPr/>
                    <a:lstStyle/>
                    <a:p>
                      <a:pPr algn="ctr"/>
                      <a:r>
                        <a:rPr lang="en-US" dirty="0" smtClean="0"/>
                        <a:t>Park</a:t>
                      </a:r>
                      <a:endParaRPr lang="en-US" dirty="0"/>
                    </a:p>
                  </a:txBody>
                  <a:tcPr/>
                </a:tc>
                <a:tc>
                  <a:txBody>
                    <a:bodyPr/>
                    <a:lstStyle/>
                    <a:p>
                      <a:pPr algn="ctr"/>
                      <a:r>
                        <a:rPr lang="en-US" dirty="0" smtClean="0"/>
                        <a:t>51</a:t>
                      </a:r>
                      <a:endParaRPr lang="en-US" dirty="0"/>
                    </a:p>
                  </a:txBody>
                  <a:tcPr/>
                </a:tc>
                <a:extLst>
                  <a:ext uri="{0D108BD9-81ED-4DB2-BD59-A6C34878D82A}">
                    <a16:rowId xmlns:a16="http://schemas.microsoft.com/office/drawing/2014/main" val="2031231326"/>
                  </a:ext>
                </a:extLst>
              </a:tr>
              <a:tr h="295031">
                <a:tc>
                  <a:txBody>
                    <a:bodyPr/>
                    <a:lstStyle/>
                    <a:p>
                      <a:pPr algn="ctr"/>
                      <a:endParaRPr lang="en-US"/>
                    </a:p>
                  </a:txBody>
                  <a:tcPr/>
                </a:tc>
                <a:tc>
                  <a:txBody>
                    <a:bodyPr/>
                    <a:lstStyle/>
                    <a:p>
                      <a:pPr algn="ctr"/>
                      <a:r>
                        <a:rPr lang="en-US" dirty="0" smtClean="0"/>
                        <a:t>428</a:t>
                      </a:r>
                      <a:endParaRPr lang="en-US" dirty="0"/>
                    </a:p>
                  </a:txBody>
                  <a:tcPr/>
                </a:tc>
                <a:extLst>
                  <a:ext uri="{0D108BD9-81ED-4DB2-BD59-A6C34878D82A}">
                    <a16:rowId xmlns:a16="http://schemas.microsoft.com/office/drawing/2014/main" val="39451971"/>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954729985"/>
              </p:ext>
            </p:extLst>
          </p:nvPr>
        </p:nvGraphicFramePr>
        <p:xfrm>
          <a:off x="5920152" y="4337538"/>
          <a:ext cx="3411416" cy="2194560"/>
        </p:xfrm>
        <a:graphic>
          <a:graphicData uri="http://schemas.openxmlformats.org/drawingml/2006/table">
            <a:tbl>
              <a:tblPr firstRow="1" bandRow="1">
                <a:tableStyleId>{C4B1156A-380E-4F78-BDF5-A606A8083BF9}</a:tableStyleId>
              </a:tblPr>
              <a:tblGrid>
                <a:gridCol w="1705708">
                  <a:extLst>
                    <a:ext uri="{9D8B030D-6E8A-4147-A177-3AD203B41FA5}">
                      <a16:colId xmlns:a16="http://schemas.microsoft.com/office/drawing/2014/main" val="3752349306"/>
                    </a:ext>
                  </a:extLst>
                </a:gridCol>
                <a:gridCol w="1705708">
                  <a:extLst>
                    <a:ext uri="{9D8B030D-6E8A-4147-A177-3AD203B41FA5}">
                      <a16:colId xmlns:a16="http://schemas.microsoft.com/office/drawing/2014/main" val="2726548437"/>
                    </a:ext>
                  </a:extLst>
                </a:gridCol>
              </a:tblGrid>
              <a:tr h="361462">
                <a:tc>
                  <a:txBody>
                    <a:bodyPr/>
                    <a:lstStyle/>
                    <a:p>
                      <a:pPr algn="ctr"/>
                      <a:r>
                        <a:rPr lang="en-US" dirty="0" smtClean="0"/>
                        <a:t>Exterior Doors</a:t>
                      </a:r>
                      <a:endParaRPr lang="en-US"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smtClean="0"/>
                        <a:t>Approx.</a:t>
                      </a:r>
                      <a:r>
                        <a:rPr lang="en-US" baseline="0" dirty="0" smtClean="0"/>
                        <a:t> Count</a:t>
                      </a:r>
                      <a:endParaRPr lang="en-US" dirty="0"/>
                    </a:p>
                  </a:txBody>
                  <a:tcPr/>
                </a:tc>
                <a:extLst>
                  <a:ext uri="{0D108BD9-81ED-4DB2-BD59-A6C34878D82A}">
                    <a16:rowId xmlns:a16="http://schemas.microsoft.com/office/drawing/2014/main" val="3884978375"/>
                  </a:ext>
                </a:extLst>
              </a:tr>
              <a:tr h="361462">
                <a:tc>
                  <a:txBody>
                    <a:bodyPr/>
                    <a:lstStyle/>
                    <a:p>
                      <a:pPr algn="ctr"/>
                      <a:r>
                        <a:rPr lang="en-US" dirty="0" smtClean="0"/>
                        <a:t>High School</a:t>
                      </a:r>
                      <a:endParaRPr lang="en-US" dirty="0"/>
                    </a:p>
                  </a:txBody>
                  <a:tcPr/>
                </a:tc>
                <a:tc>
                  <a:txBody>
                    <a:bodyPr/>
                    <a:lstStyle/>
                    <a:p>
                      <a:pPr algn="ctr"/>
                      <a:r>
                        <a:rPr lang="en-US" dirty="0" smtClean="0"/>
                        <a:t>55</a:t>
                      </a:r>
                      <a:endParaRPr lang="en-US" dirty="0"/>
                    </a:p>
                  </a:txBody>
                  <a:tcPr/>
                </a:tc>
                <a:extLst>
                  <a:ext uri="{0D108BD9-81ED-4DB2-BD59-A6C34878D82A}">
                    <a16:rowId xmlns:a16="http://schemas.microsoft.com/office/drawing/2014/main" val="2795231870"/>
                  </a:ext>
                </a:extLst>
              </a:tr>
              <a:tr h="361462">
                <a:tc>
                  <a:txBody>
                    <a:bodyPr/>
                    <a:lstStyle/>
                    <a:p>
                      <a:pPr algn="ctr"/>
                      <a:r>
                        <a:rPr lang="en-US" dirty="0" smtClean="0"/>
                        <a:t>Middle School</a:t>
                      </a:r>
                      <a:endParaRPr lang="en-US" dirty="0"/>
                    </a:p>
                  </a:txBody>
                  <a:tcPr/>
                </a:tc>
                <a:tc>
                  <a:txBody>
                    <a:bodyPr/>
                    <a:lstStyle/>
                    <a:p>
                      <a:pPr algn="ctr"/>
                      <a:r>
                        <a:rPr lang="en-US" dirty="0" smtClean="0"/>
                        <a:t>45</a:t>
                      </a:r>
                      <a:endParaRPr lang="en-US" dirty="0"/>
                    </a:p>
                  </a:txBody>
                  <a:tcPr/>
                </a:tc>
                <a:extLst>
                  <a:ext uri="{0D108BD9-81ED-4DB2-BD59-A6C34878D82A}">
                    <a16:rowId xmlns:a16="http://schemas.microsoft.com/office/drawing/2014/main" val="2134076850"/>
                  </a:ext>
                </a:extLst>
              </a:tr>
              <a:tr h="361462">
                <a:tc>
                  <a:txBody>
                    <a:bodyPr/>
                    <a:lstStyle/>
                    <a:p>
                      <a:pPr algn="ctr"/>
                      <a:r>
                        <a:rPr lang="en-US" dirty="0" smtClean="0"/>
                        <a:t>Sanfordville</a:t>
                      </a:r>
                      <a:endParaRPr lang="en-US" dirty="0"/>
                    </a:p>
                  </a:txBody>
                  <a:tcPr/>
                </a:tc>
                <a:tc>
                  <a:txBody>
                    <a:bodyPr/>
                    <a:lstStyle/>
                    <a:p>
                      <a:pPr algn="ctr"/>
                      <a:r>
                        <a:rPr lang="en-US" dirty="0" smtClean="0"/>
                        <a:t>32</a:t>
                      </a:r>
                      <a:endParaRPr lang="en-US" dirty="0"/>
                    </a:p>
                  </a:txBody>
                  <a:tcPr/>
                </a:tc>
                <a:extLst>
                  <a:ext uri="{0D108BD9-81ED-4DB2-BD59-A6C34878D82A}">
                    <a16:rowId xmlns:a16="http://schemas.microsoft.com/office/drawing/2014/main" val="1486525171"/>
                  </a:ext>
                </a:extLst>
              </a:tr>
              <a:tr h="361462">
                <a:tc>
                  <a:txBody>
                    <a:bodyPr/>
                    <a:lstStyle/>
                    <a:p>
                      <a:pPr algn="ctr"/>
                      <a:r>
                        <a:rPr lang="en-US" dirty="0" smtClean="0"/>
                        <a:t>Park</a:t>
                      </a:r>
                      <a:endParaRPr lang="en-US" dirty="0"/>
                    </a:p>
                  </a:txBody>
                  <a:tcPr/>
                </a:tc>
                <a:tc>
                  <a:txBody>
                    <a:bodyPr/>
                    <a:lstStyle/>
                    <a:p>
                      <a:pPr algn="ctr"/>
                      <a:r>
                        <a:rPr lang="en-US" dirty="0" smtClean="0"/>
                        <a:t>15</a:t>
                      </a:r>
                      <a:endParaRPr lang="en-US" dirty="0"/>
                    </a:p>
                  </a:txBody>
                  <a:tcPr/>
                </a:tc>
                <a:extLst>
                  <a:ext uri="{0D108BD9-81ED-4DB2-BD59-A6C34878D82A}">
                    <a16:rowId xmlns:a16="http://schemas.microsoft.com/office/drawing/2014/main" val="115098390"/>
                  </a:ext>
                </a:extLst>
              </a:tr>
              <a:tr h="361462">
                <a:tc>
                  <a:txBody>
                    <a:bodyPr/>
                    <a:lstStyle/>
                    <a:p>
                      <a:pPr algn="ctr"/>
                      <a:endParaRPr lang="en-US" dirty="0"/>
                    </a:p>
                  </a:txBody>
                  <a:tcPr/>
                </a:tc>
                <a:tc>
                  <a:txBody>
                    <a:bodyPr/>
                    <a:lstStyle/>
                    <a:p>
                      <a:pPr algn="ctr"/>
                      <a:r>
                        <a:rPr lang="en-US" dirty="0" smtClean="0"/>
                        <a:t>147</a:t>
                      </a:r>
                      <a:endParaRPr lang="en-US" dirty="0"/>
                    </a:p>
                  </a:txBody>
                  <a:tcPr/>
                </a:tc>
                <a:extLst>
                  <a:ext uri="{0D108BD9-81ED-4DB2-BD59-A6C34878D82A}">
                    <a16:rowId xmlns:a16="http://schemas.microsoft.com/office/drawing/2014/main" val="1711378977"/>
                  </a:ext>
                </a:extLst>
              </a:tr>
            </a:tbl>
          </a:graphicData>
        </a:graphic>
      </p:graphicFrame>
    </p:spTree>
    <p:extLst>
      <p:ext uri="{BB962C8B-B14F-4D97-AF65-F5344CB8AC3E}">
        <p14:creationId xmlns:p14="http://schemas.microsoft.com/office/powerpoint/2010/main" val="16582289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057388"/>
            <a:ext cx="10972800" cy="532799"/>
          </a:xfrm>
        </p:spPr>
        <p:txBody>
          <a:bodyPr>
            <a:normAutofit fontScale="90000"/>
          </a:bodyPr>
          <a:lstStyle/>
          <a:p>
            <a:r>
              <a:rPr lang="en-US" u="sng" dirty="0" smtClean="0"/>
              <a:t>Security</a:t>
            </a:r>
            <a:endParaRPr lang="en-US" u="sng" dirty="0"/>
          </a:p>
        </p:txBody>
      </p:sp>
      <p:sp>
        <p:nvSpPr>
          <p:cNvPr id="3" name="Text Placeholder 2"/>
          <p:cNvSpPr>
            <a:spLocks noGrp="1"/>
          </p:cNvSpPr>
          <p:nvPr>
            <p:ph type="body" idx="1"/>
          </p:nvPr>
        </p:nvSpPr>
        <p:spPr>
          <a:xfrm>
            <a:off x="263771" y="1670539"/>
            <a:ext cx="5298830" cy="416170"/>
          </a:xfrm>
        </p:spPr>
        <p:txBody>
          <a:bodyPr>
            <a:normAutofit fontScale="92500" lnSpcReduction="10000"/>
          </a:bodyPr>
          <a:lstStyle/>
          <a:p>
            <a:r>
              <a:rPr lang="en-US" u="sng" dirty="0" smtClean="0"/>
              <a:t>Park   2023-24</a:t>
            </a:r>
            <a:r>
              <a:rPr lang="en-US" dirty="0" smtClean="0"/>
              <a:t> </a:t>
            </a:r>
            <a:endParaRPr lang="en-US" dirty="0"/>
          </a:p>
        </p:txBody>
      </p:sp>
      <p:sp>
        <p:nvSpPr>
          <p:cNvPr id="4" name="Content Placeholder 3"/>
          <p:cNvSpPr>
            <a:spLocks noGrp="1"/>
          </p:cNvSpPr>
          <p:nvPr>
            <p:ph sz="half" idx="2"/>
          </p:nvPr>
        </p:nvSpPr>
        <p:spPr>
          <a:xfrm>
            <a:off x="263771" y="2086710"/>
            <a:ext cx="5070230" cy="2795952"/>
          </a:xfrm>
        </p:spPr>
        <p:txBody>
          <a:bodyPr>
            <a:normAutofit/>
          </a:bodyPr>
          <a:lstStyle/>
          <a:p>
            <a:r>
              <a:rPr lang="en-US" sz="1600" dirty="0" smtClean="0"/>
              <a:t>Hardening Exterior doors (15)</a:t>
            </a:r>
          </a:p>
          <a:p>
            <a:r>
              <a:rPr lang="en-US" sz="1600" dirty="0" smtClean="0"/>
              <a:t>Window replacement (original building)</a:t>
            </a:r>
          </a:p>
          <a:p>
            <a:r>
              <a:rPr lang="en-US" sz="1600" dirty="0" smtClean="0"/>
              <a:t>Window bullet resistant film</a:t>
            </a:r>
          </a:p>
          <a:p>
            <a:pPr marL="0" indent="0">
              <a:buNone/>
            </a:pPr>
            <a:endParaRPr lang="en-US" sz="1600" dirty="0"/>
          </a:p>
          <a:p>
            <a:r>
              <a:rPr lang="en-US" sz="1600" dirty="0" smtClean="0"/>
              <a:t>Funding (Capital Project)                      $718,000.00</a:t>
            </a:r>
          </a:p>
          <a:p>
            <a:r>
              <a:rPr lang="en-US" sz="1600" dirty="0" smtClean="0"/>
              <a:t>2023-24                                                 $100,000.00</a:t>
            </a:r>
          </a:p>
          <a:p>
            <a:r>
              <a:rPr lang="en-US" sz="1600" dirty="0" smtClean="0"/>
              <a:t>Safe Act Funds                                       $  75,000.00</a:t>
            </a:r>
          </a:p>
          <a:p>
            <a:r>
              <a:rPr lang="en-US" sz="1600" dirty="0" smtClean="0"/>
              <a:t>Grand Total                                             $893,000.00</a:t>
            </a:r>
            <a:endParaRPr lang="en-US" sz="1600" dirty="0"/>
          </a:p>
        </p:txBody>
      </p:sp>
      <p:sp>
        <p:nvSpPr>
          <p:cNvPr id="5" name="Text Placeholder 4"/>
          <p:cNvSpPr>
            <a:spLocks noGrp="1"/>
          </p:cNvSpPr>
          <p:nvPr>
            <p:ph type="body" sz="quarter" idx="3"/>
          </p:nvPr>
        </p:nvSpPr>
        <p:spPr>
          <a:xfrm>
            <a:off x="6054969" y="1670539"/>
            <a:ext cx="4994031" cy="416171"/>
          </a:xfrm>
        </p:spPr>
        <p:txBody>
          <a:bodyPr>
            <a:normAutofit fontScale="92500" lnSpcReduction="10000"/>
          </a:bodyPr>
          <a:lstStyle/>
          <a:p>
            <a:r>
              <a:rPr lang="en-US" u="sng" dirty="0" smtClean="0"/>
              <a:t>Sanfordville  2024-25</a:t>
            </a:r>
            <a:endParaRPr lang="en-US" u="sng" dirty="0"/>
          </a:p>
        </p:txBody>
      </p:sp>
      <p:sp>
        <p:nvSpPr>
          <p:cNvPr id="6" name="Content Placeholder 5"/>
          <p:cNvSpPr>
            <a:spLocks noGrp="1"/>
          </p:cNvSpPr>
          <p:nvPr>
            <p:ph sz="quarter" idx="4"/>
          </p:nvPr>
        </p:nvSpPr>
        <p:spPr>
          <a:xfrm>
            <a:off x="6095999" y="2086710"/>
            <a:ext cx="5240215" cy="2930767"/>
          </a:xfrm>
        </p:spPr>
        <p:txBody>
          <a:bodyPr>
            <a:noAutofit/>
          </a:bodyPr>
          <a:lstStyle/>
          <a:p>
            <a:r>
              <a:rPr lang="en-US" sz="1600" dirty="0"/>
              <a:t>Hardening Exterior </a:t>
            </a:r>
            <a:r>
              <a:rPr lang="en-US" sz="1600" dirty="0" smtClean="0"/>
              <a:t>doors (32)</a:t>
            </a:r>
          </a:p>
          <a:p>
            <a:r>
              <a:rPr lang="en-US" sz="1600" dirty="0" smtClean="0"/>
              <a:t>Courtyard doors hardening</a:t>
            </a:r>
          </a:p>
          <a:p>
            <a:r>
              <a:rPr lang="en-US" sz="1600" dirty="0" smtClean="0"/>
              <a:t>Door frame repair/replacement</a:t>
            </a:r>
          </a:p>
          <a:p>
            <a:r>
              <a:rPr lang="en-US" sz="1600" dirty="0"/>
              <a:t>Window bullet resistant </a:t>
            </a:r>
            <a:r>
              <a:rPr lang="en-US" sz="1600" dirty="0" smtClean="0"/>
              <a:t>film</a:t>
            </a:r>
          </a:p>
          <a:p>
            <a:pPr marL="0" indent="0">
              <a:buNone/>
            </a:pPr>
            <a:endParaRPr lang="en-US" sz="1600" dirty="0" smtClean="0"/>
          </a:p>
          <a:p>
            <a:r>
              <a:rPr lang="en-US" sz="1600" dirty="0" smtClean="0"/>
              <a:t>Funding (2024-25)                                  $100,000.00</a:t>
            </a:r>
          </a:p>
          <a:p>
            <a:r>
              <a:rPr lang="en-US" sz="1600" dirty="0" smtClean="0"/>
              <a:t>Safe Act Funds                                         $160,000.00</a:t>
            </a:r>
          </a:p>
          <a:p>
            <a:r>
              <a:rPr lang="en-US" sz="1600" dirty="0" smtClean="0"/>
              <a:t>Grand Total                                               $260,000.00</a:t>
            </a:r>
            <a:endParaRPr lang="en-US" sz="1600" dirty="0"/>
          </a:p>
          <a:p>
            <a:pPr marL="0" indent="0">
              <a:buNone/>
            </a:pPr>
            <a:r>
              <a:rPr lang="en-US" sz="1600" dirty="0" smtClean="0"/>
              <a:t> </a:t>
            </a:r>
            <a:endParaRPr lang="en-US" sz="1600" dirty="0"/>
          </a:p>
        </p:txBody>
      </p:sp>
      <p:sp>
        <p:nvSpPr>
          <p:cNvPr id="8" name="Slide Number Placeholder 7"/>
          <p:cNvSpPr>
            <a:spLocks noGrp="1"/>
          </p:cNvSpPr>
          <p:nvPr>
            <p:ph type="sldNum" sz="quarter" idx="12"/>
          </p:nvPr>
        </p:nvSpPr>
        <p:spPr/>
        <p:txBody>
          <a:bodyPr/>
          <a:lstStyle/>
          <a:p>
            <a:fld id="{37EE8982-0C16-1F43-BDA8-44DDC9B92CED}" type="slidenum">
              <a:rPr lang="en-US" smtClean="0"/>
              <a:t>11</a:t>
            </a:fld>
            <a:endParaRPr lang="en-US"/>
          </a:p>
        </p:txBody>
      </p:sp>
      <p:sp>
        <p:nvSpPr>
          <p:cNvPr id="7" name="TextBox 6"/>
          <p:cNvSpPr txBox="1"/>
          <p:nvPr/>
        </p:nvSpPr>
        <p:spPr>
          <a:xfrm>
            <a:off x="416169" y="5199185"/>
            <a:ext cx="5205046" cy="2400657"/>
          </a:xfrm>
          <a:prstGeom prst="rect">
            <a:avLst/>
          </a:prstGeom>
          <a:noFill/>
        </p:spPr>
        <p:txBody>
          <a:bodyPr wrap="square" rtlCol="0">
            <a:spAutoFit/>
          </a:bodyPr>
          <a:lstStyle/>
          <a:p>
            <a:r>
              <a:rPr lang="en-US" sz="1600" u="sng" dirty="0" smtClean="0">
                <a:solidFill>
                  <a:schemeClr val="bg1"/>
                </a:solidFill>
              </a:rPr>
              <a:t>Park Interior Doors   2023-24</a:t>
            </a:r>
          </a:p>
          <a:p>
            <a:pPr marL="285750" indent="-285750">
              <a:buClr>
                <a:schemeClr val="bg1"/>
              </a:buClr>
              <a:buFont typeface="Wingdings" panose="05000000000000000000" pitchFamily="2" charset="2"/>
              <a:buChar char="§"/>
            </a:pPr>
            <a:r>
              <a:rPr lang="en-US" sz="1600" dirty="0" smtClean="0"/>
              <a:t>Interior Doors ordered	              $29,891.00		</a:t>
            </a:r>
          </a:p>
          <a:p>
            <a:pPr marL="285750" indent="-285750">
              <a:buClr>
                <a:schemeClr val="bg1"/>
              </a:buClr>
              <a:buFont typeface="Wingdings" panose="05000000000000000000" pitchFamily="2" charset="2"/>
              <a:buChar char="§"/>
            </a:pPr>
            <a:r>
              <a:rPr lang="en-US" sz="1600" dirty="0" smtClean="0"/>
              <a:t>Ordered interior Security Hardware   $65,542.60	</a:t>
            </a:r>
          </a:p>
          <a:p>
            <a:pPr marL="285750" indent="-285750">
              <a:buClr>
                <a:schemeClr val="bg1"/>
              </a:buClr>
              <a:buFont typeface="Wingdings" panose="05000000000000000000" pitchFamily="2" charset="2"/>
              <a:buChar char="§"/>
            </a:pPr>
            <a:r>
              <a:rPr lang="en-US" sz="1600" dirty="0" smtClean="0"/>
              <a:t>Safe Act Funds                                     $51,000.00</a:t>
            </a:r>
          </a:p>
          <a:p>
            <a:pPr marL="285750" indent="-285750">
              <a:buClr>
                <a:schemeClr val="bg1"/>
              </a:buClr>
              <a:buFont typeface="Wingdings" panose="05000000000000000000" pitchFamily="2" charset="2"/>
              <a:buChar char="§"/>
            </a:pPr>
            <a:r>
              <a:rPr lang="en-US" sz="1600" dirty="0" smtClean="0"/>
              <a:t>Net Costs                                              $14,542.60</a:t>
            </a:r>
          </a:p>
          <a:p>
            <a:endParaRPr lang="en-US" u="sng" dirty="0" smtClean="0"/>
          </a:p>
          <a:p>
            <a:endParaRPr lang="en-US" dirty="0" smtClean="0"/>
          </a:p>
          <a:p>
            <a:endParaRPr lang="en-US" dirty="0"/>
          </a:p>
        </p:txBody>
      </p:sp>
      <p:sp>
        <p:nvSpPr>
          <p:cNvPr id="10" name="TextBox 9"/>
          <p:cNvSpPr txBox="1"/>
          <p:nvPr/>
        </p:nvSpPr>
        <p:spPr>
          <a:xfrm>
            <a:off x="6371492" y="5140569"/>
            <a:ext cx="5210908" cy="1077218"/>
          </a:xfrm>
          <a:prstGeom prst="rect">
            <a:avLst/>
          </a:prstGeom>
          <a:noFill/>
        </p:spPr>
        <p:txBody>
          <a:bodyPr wrap="square" rtlCol="0">
            <a:spAutoFit/>
          </a:bodyPr>
          <a:lstStyle/>
          <a:p>
            <a:r>
              <a:rPr lang="en-US" sz="1600" u="sng" dirty="0" smtClean="0">
                <a:solidFill>
                  <a:schemeClr val="bg1"/>
                </a:solidFill>
              </a:rPr>
              <a:t>Sanfordville  </a:t>
            </a:r>
            <a:r>
              <a:rPr lang="en-US" sz="1600" u="sng" dirty="0">
                <a:solidFill>
                  <a:schemeClr val="bg1"/>
                </a:solidFill>
              </a:rPr>
              <a:t>Interior </a:t>
            </a:r>
            <a:r>
              <a:rPr lang="en-US" sz="1600" u="sng" dirty="0" smtClean="0">
                <a:solidFill>
                  <a:schemeClr val="bg1"/>
                </a:solidFill>
              </a:rPr>
              <a:t>Doors 2023-24</a:t>
            </a:r>
            <a:endParaRPr lang="en-US" sz="1600" u="sng" dirty="0">
              <a:solidFill>
                <a:schemeClr val="bg1"/>
              </a:solidFill>
            </a:endParaRPr>
          </a:p>
          <a:p>
            <a:pPr marL="285750" indent="-285750">
              <a:buClr>
                <a:schemeClr val="bg1"/>
              </a:buClr>
              <a:buFont typeface="Wingdings" panose="05000000000000000000" pitchFamily="2" charset="2"/>
              <a:buChar char="§"/>
            </a:pPr>
            <a:r>
              <a:rPr lang="en-US" sz="1600" dirty="0" smtClean="0"/>
              <a:t>Ordered </a:t>
            </a:r>
            <a:r>
              <a:rPr lang="en-US" sz="1600" dirty="0"/>
              <a:t>interior Security </a:t>
            </a:r>
            <a:r>
              <a:rPr lang="en-US" sz="1600" dirty="0" smtClean="0"/>
              <a:t>Hardware   $110,198.95</a:t>
            </a:r>
            <a:endParaRPr lang="en-US" sz="1600" dirty="0"/>
          </a:p>
          <a:p>
            <a:pPr marL="285750" indent="-285750">
              <a:buClr>
                <a:schemeClr val="bg1"/>
              </a:buClr>
              <a:buFont typeface="Wingdings" panose="05000000000000000000" pitchFamily="2" charset="2"/>
              <a:buChar char="§"/>
            </a:pPr>
            <a:r>
              <a:rPr lang="en-US" sz="1600" dirty="0"/>
              <a:t>Safe Act </a:t>
            </a:r>
            <a:r>
              <a:rPr lang="en-US" sz="1600" dirty="0" smtClean="0"/>
              <a:t>Funds                                     $  77,000.00</a:t>
            </a:r>
          </a:p>
          <a:p>
            <a:pPr marL="285750" indent="-285750">
              <a:buClr>
                <a:schemeClr val="bg1"/>
              </a:buClr>
              <a:buFont typeface="Wingdings" panose="05000000000000000000" pitchFamily="2" charset="2"/>
              <a:buChar char="§"/>
            </a:pPr>
            <a:r>
              <a:rPr lang="en-US" sz="1600" dirty="0" smtClean="0"/>
              <a:t>Net Costs                                              $  33,198.95 </a:t>
            </a:r>
            <a:endParaRPr lang="en-US" sz="1600" dirty="0"/>
          </a:p>
        </p:txBody>
      </p:sp>
    </p:spTree>
    <p:extLst>
      <p:ext uri="{BB962C8B-B14F-4D97-AF65-F5344CB8AC3E}">
        <p14:creationId xmlns:p14="http://schemas.microsoft.com/office/powerpoint/2010/main" val="10911232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Proposition 1</a:t>
            </a:r>
            <a:endParaRPr lang="en-US" dirty="0"/>
          </a:p>
        </p:txBody>
      </p:sp>
      <p:sp>
        <p:nvSpPr>
          <p:cNvPr id="8" name="Slide Number Placeholder 7"/>
          <p:cNvSpPr>
            <a:spLocks noGrp="1"/>
          </p:cNvSpPr>
          <p:nvPr>
            <p:ph type="sldNum" sz="quarter" idx="12"/>
          </p:nvPr>
        </p:nvSpPr>
        <p:spPr/>
        <p:txBody>
          <a:bodyPr/>
          <a:lstStyle/>
          <a:p>
            <a:fld id="{37EE8982-0C16-1F43-BDA8-44DDC9B92CED}" type="slidenum">
              <a:rPr lang="en-US" smtClean="0"/>
              <a:t>12</a:t>
            </a:fld>
            <a:endParaRPr lang="en-US"/>
          </a:p>
        </p:txBody>
      </p:sp>
      <p:sp>
        <p:nvSpPr>
          <p:cNvPr id="3" name="Content Placeholder 2"/>
          <p:cNvSpPr>
            <a:spLocks noGrp="1"/>
          </p:cNvSpPr>
          <p:nvPr>
            <p:ph sz="half" idx="2"/>
          </p:nvPr>
        </p:nvSpPr>
        <p:spPr>
          <a:xfrm>
            <a:off x="609600" y="1998786"/>
            <a:ext cx="8001000" cy="4127378"/>
          </a:xfrm>
        </p:spPr>
        <p:txBody>
          <a:bodyPr>
            <a:normAutofit fontScale="85000" lnSpcReduction="10000"/>
          </a:bodyPr>
          <a:lstStyle/>
          <a:p>
            <a:pPr marL="0" indent="0">
              <a:buNone/>
            </a:pPr>
            <a:r>
              <a:rPr lang="en-US" b="1" u="sng" dirty="0"/>
              <a:t>PROPOSITION 1</a:t>
            </a:r>
            <a:endParaRPr lang="en-US" b="1" dirty="0"/>
          </a:p>
          <a:p>
            <a:pPr marL="0" indent="0">
              <a:buNone/>
            </a:pPr>
            <a:r>
              <a:rPr lang="en-US" dirty="0"/>
              <a:t>RESOLVED, that the Board of Education of Warwick Valley Central School District, Orange County, New York, is hereby authorized to reconstruct and construct improvements to various School District buildings and  facilities, including, site work, original furnishings, equipment, machinery, apparatus, appurtenances, and incidental improvements and expenses in connection therewith, at a maximum estimated cost of </a:t>
            </a:r>
            <a:r>
              <a:rPr lang="en-US" dirty="0" smtClean="0"/>
              <a:t>$14,083,426, </a:t>
            </a:r>
            <a:r>
              <a:rPr lang="en-US" dirty="0"/>
              <a:t>that </a:t>
            </a:r>
            <a:r>
              <a:rPr lang="en-US" dirty="0" smtClean="0"/>
              <a:t>$5,098,200 </a:t>
            </a:r>
            <a:r>
              <a:rPr lang="en-US" dirty="0"/>
              <a:t>shall be expended from the 2021 capital reserve fund therefor, and that the remaining </a:t>
            </a:r>
            <a:r>
              <a:rPr lang="en-US" dirty="0" smtClean="0"/>
              <a:t>$8,985,226 </a:t>
            </a:r>
            <a:r>
              <a:rPr lang="en-US" dirty="0"/>
              <a:t>or so much thereof as may be necessary, shall be raised by the levy of a tax upon the taxable property of said School District and collected in annual installments as provided by Section 416 of the Education Law, and in anticipation of such tax, obligations of said School District shall be issued.</a:t>
            </a:r>
          </a:p>
          <a:p>
            <a:endParaRPr lang="en-US" dirty="0"/>
          </a:p>
        </p:txBody>
      </p:sp>
    </p:spTree>
    <p:extLst>
      <p:ext uri="{BB962C8B-B14F-4D97-AF65-F5344CB8AC3E}">
        <p14:creationId xmlns:p14="http://schemas.microsoft.com/office/powerpoint/2010/main" val="26302609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Proposition </a:t>
            </a:r>
            <a:r>
              <a:rPr lang="en-US" dirty="0" smtClean="0"/>
              <a:t>2</a:t>
            </a:r>
            <a:endParaRPr lang="en-US" dirty="0"/>
          </a:p>
        </p:txBody>
      </p:sp>
      <p:sp>
        <p:nvSpPr>
          <p:cNvPr id="8" name="Slide Number Placeholder 7"/>
          <p:cNvSpPr>
            <a:spLocks noGrp="1"/>
          </p:cNvSpPr>
          <p:nvPr>
            <p:ph type="sldNum" sz="quarter" idx="12"/>
          </p:nvPr>
        </p:nvSpPr>
        <p:spPr/>
        <p:txBody>
          <a:bodyPr/>
          <a:lstStyle/>
          <a:p>
            <a:fld id="{37EE8982-0C16-1F43-BDA8-44DDC9B92CED}" type="slidenum">
              <a:rPr lang="en-US" smtClean="0"/>
              <a:t>13</a:t>
            </a:fld>
            <a:endParaRPr lang="en-US"/>
          </a:p>
        </p:txBody>
      </p:sp>
      <p:sp>
        <p:nvSpPr>
          <p:cNvPr id="3" name="Content Placeholder 2"/>
          <p:cNvSpPr>
            <a:spLocks noGrp="1"/>
          </p:cNvSpPr>
          <p:nvPr>
            <p:ph sz="half" idx="2"/>
          </p:nvPr>
        </p:nvSpPr>
        <p:spPr>
          <a:xfrm>
            <a:off x="609600" y="2174632"/>
            <a:ext cx="8710246" cy="3951532"/>
          </a:xfrm>
        </p:spPr>
        <p:txBody>
          <a:bodyPr>
            <a:normAutofit/>
          </a:bodyPr>
          <a:lstStyle/>
          <a:p>
            <a:pPr marL="0" indent="0">
              <a:buNone/>
            </a:pPr>
            <a:r>
              <a:rPr lang="en-US" b="1" u="sng" dirty="0"/>
              <a:t>PROPOSITION 2</a:t>
            </a:r>
            <a:endParaRPr lang="en-US" b="1" dirty="0"/>
          </a:p>
          <a:p>
            <a:pPr marL="0" indent="0">
              <a:buNone/>
            </a:pPr>
            <a:r>
              <a:rPr lang="en-US" dirty="0"/>
              <a:t>RESOLVED, that the Board of Education of Warwick Valley Central School District, Orange County, New York, is hereby authorized to reconstruct and construct improvements to Kings School Building, including, site work, original furnishings, equipment, machinery, apparatus, appurtenances, and incidental improvements and expenses in connection therewith, at a maximum estimated cost of $1,041,159, with $1,041,159 to be expended from the 2014 and 2018 Repair Reserve Funds </a:t>
            </a:r>
            <a:r>
              <a:rPr lang="en-US" dirty="0" smtClean="0"/>
              <a:t>thereof. </a:t>
            </a:r>
            <a:endParaRPr lang="en-US" dirty="0"/>
          </a:p>
        </p:txBody>
      </p:sp>
    </p:spTree>
    <p:extLst>
      <p:ext uri="{BB962C8B-B14F-4D97-AF65-F5344CB8AC3E}">
        <p14:creationId xmlns:p14="http://schemas.microsoft.com/office/powerpoint/2010/main" val="3305559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smtClean="0"/>
              <a:t>Process</a:t>
            </a:r>
            <a:endParaRPr lang="en-US" u="sng" dirty="0"/>
          </a:p>
        </p:txBody>
      </p:sp>
      <p:sp>
        <p:nvSpPr>
          <p:cNvPr id="4" name="Content Placeholder 3"/>
          <p:cNvSpPr>
            <a:spLocks noGrp="1"/>
          </p:cNvSpPr>
          <p:nvPr>
            <p:ph sz="half" idx="2"/>
          </p:nvPr>
        </p:nvSpPr>
        <p:spPr>
          <a:xfrm>
            <a:off x="609599" y="2086708"/>
            <a:ext cx="8927123" cy="4039455"/>
          </a:xfrm>
        </p:spPr>
        <p:txBody>
          <a:bodyPr>
            <a:normAutofit/>
          </a:bodyPr>
          <a:lstStyle/>
          <a:p>
            <a:r>
              <a:rPr lang="en-US" dirty="0" smtClean="0"/>
              <a:t>Advertising/Press Releases</a:t>
            </a:r>
            <a:endParaRPr lang="en-US" dirty="0" smtClean="0">
              <a:solidFill>
                <a:schemeClr val="bg1"/>
              </a:solidFill>
            </a:endParaRPr>
          </a:p>
          <a:p>
            <a:r>
              <a:rPr lang="en-US" dirty="0" smtClean="0"/>
              <a:t>Newsletter</a:t>
            </a:r>
          </a:p>
          <a:p>
            <a:r>
              <a:rPr lang="en-US" dirty="0" smtClean="0"/>
              <a:t>Public Hearing on Capital 12/2/24 (7-14 days before Vote</a:t>
            </a:r>
          </a:p>
          <a:p>
            <a:r>
              <a:rPr lang="en-US" dirty="0" smtClean="0"/>
              <a:t>Newsletter mailed 12/3/24</a:t>
            </a:r>
          </a:p>
          <a:p>
            <a:r>
              <a:rPr lang="en-US" dirty="0" smtClean="0"/>
              <a:t>Capital Project Vote 12/10/24*</a:t>
            </a:r>
          </a:p>
          <a:p>
            <a:endParaRPr lang="en-US" dirty="0"/>
          </a:p>
          <a:p>
            <a:pPr marL="0" indent="0">
              <a:buNone/>
            </a:pPr>
            <a:r>
              <a:rPr lang="en-US" dirty="0" smtClean="0">
                <a:solidFill>
                  <a:schemeClr val="bg1"/>
                </a:solidFill>
              </a:rPr>
              <a:t>Voting Machines not available until December 10, 2024</a:t>
            </a:r>
          </a:p>
          <a:p>
            <a:pPr marL="0" indent="0">
              <a:buNone/>
            </a:pPr>
            <a:r>
              <a:rPr lang="en-US" dirty="0" smtClean="0">
                <a:solidFill>
                  <a:schemeClr val="bg1"/>
                </a:solidFill>
              </a:rPr>
              <a:t>Fire House voting location not available after December 3, 2024</a:t>
            </a:r>
            <a:endParaRPr lang="en-US" dirty="0">
              <a:solidFill>
                <a:schemeClr val="bg1"/>
              </a:solidFill>
            </a:endParaRPr>
          </a:p>
        </p:txBody>
      </p:sp>
      <p:sp>
        <p:nvSpPr>
          <p:cNvPr id="8" name="Slide Number Placeholder 7"/>
          <p:cNvSpPr>
            <a:spLocks noGrp="1"/>
          </p:cNvSpPr>
          <p:nvPr>
            <p:ph type="sldNum" sz="quarter" idx="12"/>
          </p:nvPr>
        </p:nvSpPr>
        <p:spPr/>
        <p:txBody>
          <a:bodyPr/>
          <a:lstStyle/>
          <a:p>
            <a:fld id="{37EE8982-0C16-1F43-BDA8-44DDC9B92CED}" type="slidenum">
              <a:rPr lang="en-US" smtClean="0"/>
              <a:t>14</a:t>
            </a:fld>
            <a:endParaRPr lang="en-US"/>
          </a:p>
        </p:txBody>
      </p:sp>
    </p:spTree>
    <p:extLst>
      <p:ext uri="{BB962C8B-B14F-4D97-AF65-F5344CB8AC3E}">
        <p14:creationId xmlns:p14="http://schemas.microsoft.com/office/powerpoint/2010/main" val="38917138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43167"/>
            <a:ext cx="10972800" cy="410316"/>
          </a:xfrm>
        </p:spPr>
        <p:txBody>
          <a:bodyPr>
            <a:noAutofit/>
          </a:bodyPr>
          <a:lstStyle/>
          <a:p>
            <a:r>
              <a:rPr lang="en-US" sz="3200" u="sng" dirty="0" smtClean="0"/>
              <a:t>Agenda</a:t>
            </a:r>
            <a:endParaRPr lang="en-US" sz="3200" u="sng" dirty="0"/>
          </a:p>
        </p:txBody>
      </p:sp>
      <p:graphicFrame>
        <p:nvGraphicFramePr>
          <p:cNvPr id="9" name="Content Placeholder 8"/>
          <p:cNvGraphicFramePr>
            <a:graphicFrameLocks noGrp="1"/>
          </p:cNvGraphicFramePr>
          <p:nvPr>
            <p:ph sz="quarter" idx="4"/>
            <p:extLst>
              <p:ext uri="{D42A27DB-BD31-4B8C-83A1-F6EECF244321}">
                <p14:modId xmlns:p14="http://schemas.microsoft.com/office/powerpoint/2010/main" val="3150976210"/>
              </p:ext>
            </p:extLst>
          </p:nvPr>
        </p:nvGraphicFramePr>
        <p:xfrm>
          <a:off x="1172307" y="1424356"/>
          <a:ext cx="8253047" cy="4997546"/>
        </p:xfrm>
        <a:graphic>
          <a:graphicData uri="http://schemas.openxmlformats.org/drawingml/2006/table">
            <a:tbl>
              <a:tblPr firstRow="1" bandRow="1">
                <a:tableStyleId>{C4B1156A-380E-4F78-BDF5-A606A8083BF9}</a:tableStyleId>
              </a:tblPr>
              <a:tblGrid>
                <a:gridCol w="1073315">
                  <a:extLst>
                    <a:ext uri="{9D8B030D-6E8A-4147-A177-3AD203B41FA5}">
                      <a16:colId xmlns:a16="http://schemas.microsoft.com/office/drawing/2014/main" val="2008682501"/>
                    </a:ext>
                  </a:extLst>
                </a:gridCol>
                <a:gridCol w="7179732">
                  <a:extLst>
                    <a:ext uri="{9D8B030D-6E8A-4147-A177-3AD203B41FA5}">
                      <a16:colId xmlns:a16="http://schemas.microsoft.com/office/drawing/2014/main" val="2058512130"/>
                    </a:ext>
                  </a:extLst>
                </a:gridCol>
              </a:tblGrid>
              <a:tr h="461785">
                <a:tc>
                  <a:txBody>
                    <a:bodyPr/>
                    <a:lstStyle/>
                    <a:p>
                      <a:pPr algn="ctr"/>
                      <a:r>
                        <a:rPr lang="en-US" dirty="0" smtClean="0"/>
                        <a:t>I.</a:t>
                      </a:r>
                      <a:endParaRPr lang="en-US" dirty="0"/>
                    </a:p>
                  </a:txBody>
                  <a:tcPr/>
                </a:tc>
                <a:tc>
                  <a:txBody>
                    <a:bodyPr/>
                    <a:lstStyle/>
                    <a:p>
                      <a:pPr algn="l"/>
                      <a:r>
                        <a:rPr lang="en-US" sz="1800" b="0" dirty="0" smtClean="0"/>
                        <a:t>Approval of Minutes</a:t>
                      </a:r>
                      <a:endParaRPr lang="en-US" sz="1800" b="0" dirty="0"/>
                    </a:p>
                  </a:txBody>
                  <a:tcPr/>
                </a:tc>
                <a:extLst>
                  <a:ext uri="{0D108BD9-81ED-4DB2-BD59-A6C34878D82A}">
                    <a16:rowId xmlns:a16="http://schemas.microsoft.com/office/drawing/2014/main" val="3266147063"/>
                  </a:ext>
                </a:extLst>
              </a:tr>
              <a:tr h="411582">
                <a:tc>
                  <a:txBody>
                    <a:bodyPr/>
                    <a:lstStyle/>
                    <a:p>
                      <a:pPr algn="ctr"/>
                      <a:r>
                        <a:rPr lang="en-US" dirty="0" smtClean="0"/>
                        <a:t>II.</a:t>
                      </a:r>
                      <a:endParaRPr lang="en-U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smtClean="0"/>
                        <a:t>Capital Project Update</a:t>
                      </a:r>
                      <a:r>
                        <a:rPr lang="en-US" sz="1800" baseline="0" dirty="0" smtClean="0"/>
                        <a:t> (Than Harrington)</a:t>
                      </a:r>
                      <a:endParaRPr lang="en-US" sz="1800" dirty="0"/>
                    </a:p>
                  </a:txBody>
                  <a:tcPr/>
                </a:tc>
                <a:extLst>
                  <a:ext uri="{0D108BD9-81ED-4DB2-BD59-A6C34878D82A}">
                    <a16:rowId xmlns:a16="http://schemas.microsoft.com/office/drawing/2014/main" val="3990241010"/>
                  </a:ext>
                </a:extLst>
              </a:tr>
              <a:tr h="363416">
                <a:tc>
                  <a:txBody>
                    <a:bodyPr/>
                    <a:lstStyle/>
                    <a:p>
                      <a:pPr algn="ctr"/>
                      <a:r>
                        <a:rPr lang="en-US" dirty="0" smtClean="0"/>
                        <a:t>III.</a:t>
                      </a:r>
                      <a:endParaRPr lang="en-U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smtClean="0"/>
                        <a:t>Convergent (Battery Storage Update)</a:t>
                      </a:r>
                      <a:endParaRPr lang="en-US" sz="1800" dirty="0"/>
                    </a:p>
                  </a:txBody>
                  <a:tcPr/>
                </a:tc>
                <a:extLst>
                  <a:ext uri="{0D108BD9-81ED-4DB2-BD59-A6C34878D82A}">
                    <a16:rowId xmlns:a16="http://schemas.microsoft.com/office/drawing/2014/main" val="3980758"/>
                  </a:ext>
                </a:extLst>
              </a:tr>
              <a:tr h="411582">
                <a:tc>
                  <a:txBody>
                    <a:bodyPr/>
                    <a:lstStyle/>
                    <a:p>
                      <a:pPr algn="ctr"/>
                      <a:r>
                        <a:rPr lang="en-US" dirty="0" smtClean="0"/>
                        <a:t>IV.</a:t>
                      </a:r>
                      <a:endParaRPr lang="en-U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smtClean="0"/>
                        <a:t>Capital Project</a:t>
                      </a:r>
                      <a:r>
                        <a:rPr lang="en-US" sz="1800" baseline="0" dirty="0" smtClean="0"/>
                        <a:t> Maximum Size</a:t>
                      </a:r>
                      <a:endParaRPr lang="en-US" sz="1800" dirty="0"/>
                    </a:p>
                  </a:txBody>
                  <a:tcPr/>
                </a:tc>
                <a:extLst>
                  <a:ext uri="{0D108BD9-81ED-4DB2-BD59-A6C34878D82A}">
                    <a16:rowId xmlns:a16="http://schemas.microsoft.com/office/drawing/2014/main" val="3295171683"/>
                  </a:ext>
                </a:extLst>
              </a:tr>
              <a:tr h="368403">
                <a:tc>
                  <a:txBody>
                    <a:bodyPr/>
                    <a:lstStyle/>
                    <a:p>
                      <a:pPr algn="ctr"/>
                      <a:r>
                        <a:rPr lang="en-US" dirty="0" smtClean="0"/>
                        <a:t>V.</a:t>
                      </a:r>
                      <a:endParaRPr lang="en-U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smtClean="0"/>
                        <a:t>Capital Project overview</a:t>
                      </a:r>
                      <a:endParaRPr lang="en-US" sz="1800" dirty="0"/>
                    </a:p>
                  </a:txBody>
                  <a:tcPr/>
                </a:tc>
                <a:extLst>
                  <a:ext uri="{0D108BD9-81ED-4DB2-BD59-A6C34878D82A}">
                    <a16:rowId xmlns:a16="http://schemas.microsoft.com/office/drawing/2014/main" val="3368398784"/>
                  </a:ext>
                </a:extLst>
              </a:tr>
              <a:tr h="354809">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smtClean="0"/>
                        <a:t>VI.</a:t>
                      </a:r>
                      <a:endParaRPr lang="en-U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smtClean="0"/>
                        <a:t>Capital Funding/Financing</a:t>
                      </a:r>
                      <a:endParaRPr lang="en-US" sz="1800" dirty="0"/>
                    </a:p>
                  </a:txBody>
                  <a:tcPr/>
                </a:tc>
                <a:extLst>
                  <a:ext uri="{0D108BD9-81ED-4DB2-BD59-A6C34878D82A}">
                    <a16:rowId xmlns:a16="http://schemas.microsoft.com/office/drawing/2014/main" val="757956301"/>
                  </a:ext>
                </a:extLst>
              </a:tr>
              <a:tr h="354809">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smtClean="0"/>
                        <a:t>VII.</a:t>
                      </a:r>
                      <a:endParaRPr lang="en-U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smtClean="0"/>
                        <a:t>Roofing</a:t>
                      </a:r>
                      <a:endParaRPr lang="en-US" sz="1800" dirty="0"/>
                    </a:p>
                  </a:txBody>
                  <a:tcPr/>
                </a:tc>
                <a:extLst>
                  <a:ext uri="{0D108BD9-81ED-4DB2-BD59-A6C34878D82A}">
                    <a16:rowId xmlns:a16="http://schemas.microsoft.com/office/drawing/2014/main" val="56268389"/>
                  </a:ext>
                </a:extLst>
              </a:tr>
              <a:tr h="1504843">
                <a:tc>
                  <a:txBody>
                    <a:bodyPr/>
                    <a:lstStyle/>
                    <a:p>
                      <a:pPr algn="ctr"/>
                      <a:r>
                        <a:rPr lang="en-US" dirty="0" smtClean="0"/>
                        <a:t>VIII.</a:t>
                      </a:r>
                      <a:endParaRPr lang="en-U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smtClean="0"/>
                        <a:t>Security</a:t>
                      </a:r>
                    </a:p>
                    <a:p>
                      <a:pPr marL="342900" marR="0" lvl="0" indent="-342900" algn="l" defTabSz="457200" rtl="0" eaLnBrk="1" fontAlgn="auto" latinLnBrk="0" hangingPunct="1">
                        <a:lnSpc>
                          <a:spcPct val="100000"/>
                        </a:lnSpc>
                        <a:spcBef>
                          <a:spcPts val="0"/>
                        </a:spcBef>
                        <a:spcAft>
                          <a:spcPts val="0"/>
                        </a:spcAft>
                        <a:buClrTx/>
                        <a:buSzTx/>
                        <a:buFontTx/>
                        <a:buAutoNum type="alphaLcPeriod"/>
                        <a:tabLst/>
                        <a:defRPr/>
                      </a:pPr>
                      <a:r>
                        <a:rPr lang="en-US" sz="1400" baseline="0" dirty="0" smtClean="0"/>
                        <a:t>Interior/Exterior Door Estimates</a:t>
                      </a:r>
                    </a:p>
                    <a:p>
                      <a:pPr marL="342900" marR="0" lvl="0" indent="-342900" algn="l" defTabSz="457200" rtl="0" eaLnBrk="1" fontAlgn="auto" latinLnBrk="0" hangingPunct="1">
                        <a:lnSpc>
                          <a:spcPct val="100000"/>
                        </a:lnSpc>
                        <a:spcBef>
                          <a:spcPts val="0"/>
                        </a:spcBef>
                        <a:spcAft>
                          <a:spcPts val="0"/>
                        </a:spcAft>
                        <a:buClrTx/>
                        <a:buSzTx/>
                        <a:buFontTx/>
                        <a:buAutoNum type="alphaLcPeriod"/>
                        <a:tabLst/>
                        <a:defRPr/>
                      </a:pPr>
                      <a:r>
                        <a:rPr lang="en-US" sz="1400" baseline="0" dirty="0" smtClean="0"/>
                        <a:t>Park Avenue School (Capital Project)</a:t>
                      </a:r>
                    </a:p>
                    <a:p>
                      <a:pPr marL="342900" marR="0" lvl="0" indent="-342900" algn="l" defTabSz="457200" rtl="0" eaLnBrk="1" fontAlgn="auto" latinLnBrk="0" hangingPunct="1">
                        <a:lnSpc>
                          <a:spcPct val="100000"/>
                        </a:lnSpc>
                        <a:spcBef>
                          <a:spcPts val="0"/>
                        </a:spcBef>
                        <a:spcAft>
                          <a:spcPts val="0"/>
                        </a:spcAft>
                        <a:buClrTx/>
                        <a:buSzTx/>
                        <a:buFontTx/>
                        <a:buAutoNum type="alphaLcPeriod"/>
                        <a:tabLst/>
                        <a:defRPr/>
                      </a:pPr>
                      <a:r>
                        <a:rPr lang="en-US" sz="1400" baseline="0" dirty="0" smtClean="0"/>
                        <a:t>Sanfordville $100,000 Project 2024-25</a:t>
                      </a:r>
                    </a:p>
                    <a:p>
                      <a:pPr marL="342900" marR="0" lvl="0" indent="-342900" algn="l" defTabSz="457200" rtl="0" eaLnBrk="1" fontAlgn="auto" latinLnBrk="0" hangingPunct="1">
                        <a:lnSpc>
                          <a:spcPct val="100000"/>
                        </a:lnSpc>
                        <a:spcBef>
                          <a:spcPts val="0"/>
                        </a:spcBef>
                        <a:spcAft>
                          <a:spcPts val="0"/>
                        </a:spcAft>
                        <a:buClrTx/>
                        <a:buSzTx/>
                        <a:buFontTx/>
                        <a:buAutoNum type="alphaLcPeriod"/>
                        <a:tabLst/>
                        <a:defRPr/>
                      </a:pPr>
                      <a:r>
                        <a:rPr lang="en-US" sz="1400" baseline="0" dirty="0" smtClean="0"/>
                        <a:t>Interior Doors – In-house vs. Capital</a:t>
                      </a:r>
                    </a:p>
                    <a:p>
                      <a:pPr marL="342900" marR="0" lvl="0" indent="-342900" algn="l" defTabSz="457200" rtl="0" eaLnBrk="1" fontAlgn="auto" latinLnBrk="0" hangingPunct="1">
                        <a:lnSpc>
                          <a:spcPct val="100000"/>
                        </a:lnSpc>
                        <a:spcBef>
                          <a:spcPts val="0"/>
                        </a:spcBef>
                        <a:spcAft>
                          <a:spcPts val="0"/>
                        </a:spcAft>
                        <a:buClrTx/>
                        <a:buSzTx/>
                        <a:buFontTx/>
                        <a:buAutoNum type="alphaLcPeriod"/>
                        <a:tabLst/>
                        <a:defRPr/>
                      </a:pPr>
                      <a:r>
                        <a:rPr lang="en-US" sz="1400" baseline="0" dirty="0" smtClean="0"/>
                        <a:t>General Fund Safe Act Funding</a:t>
                      </a:r>
                      <a:endParaRPr lang="en-US" sz="1400" dirty="0"/>
                    </a:p>
                  </a:txBody>
                  <a:tcPr/>
                </a:tc>
                <a:extLst>
                  <a:ext uri="{0D108BD9-81ED-4DB2-BD59-A6C34878D82A}">
                    <a16:rowId xmlns:a16="http://schemas.microsoft.com/office/drawing/2014/main" val="4137766024"/>
                  </a:ext>
                </a:extLst>
              </a:tr>
              <a:tr h="376311">
                <a:tc>
                  <a:txBody>
                    <a:bodyPr/>
                    <a:lstStyle/>
                    <a:p>
                      <a:pPr algn="ctr"/>
                      <a:r>
                        <a:rPr lang="en-US" dirty="0" smtClean="0"/>
                        <a:t>IX.</a:t>
                      </a:r>
                      <a:endParaRPr lang="en-U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smtClean="0"/>
                        <a:t>Propositions</a:t>
                      </a:r>
                      <a:endParaRPr lang="en-US" sz="1800" dirty="0"/>
                    </a:p>
                  </a:txBody>
                  <a:tcPr/>
                </a:tc>
                <a:extLst>
                  <a:ext uri="{0D108BD9-81ED-4DB2-BD59-A6C34878D82A}">
                    <a16:rowId xmlns:a16="http://schemas.microsoft.com/office/drawing/2014/main" val="869568690"/>
                  </a:ext>
                </a:extLst>
              </a:tr>
              <a:tr h="351095">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smtClean="0"/>
                        <a:t>X.</a:t>
                      </a:r>
                      <a:endParaRPr lang="en-U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smtClean="0"/>
                        <a:t>Process/timeline</a:t>
                      </a:r>
                      <a:endParaRPr lang="en-US" sz="1800" baseline="0" dirty="0" smtClean="0"/>
                    </a:p>
                  </a:txBody>
                  <a:tcPr/>
                </a:tc>
                <a:extLst>
                  <a:ext uri="{0D108BD9-81ED-4DB2-BD59-A6C34878D82A}">
                    <a16:rowId xmlns:a16="http://schemas.microsoft.com/office/drawing/2014/main" val="2712252576"/>
                  </a:ext>
                </a:extLst>
              </a:tr>
            </a:tbl>
          </a:graphicData>
        </a:graphic>
      </p:graphicFrame>
      <p:sp>
        <p:nvSpPr>
          <p:cNvPr id="8" name="Slide Number Placeholder 7"/>
          <p:cNvSpPr>
            <a:spLocks noGrp="1"/>
          </p:cNvSpPr>
          <p:nvPr>
            <p:ph type="sldNum" sz="quarter" idx="12"/>
          </p:nvPr>
        </p:nvSpPr>
        <p:spPr/>
        <p:txBody>
          <a:bodyPr/>
          <a:lstStyle/>
          <a:p>
            <a:fld id="{37EE8982-0C16-1F43-BDA8-44DDC9B92CED}" type="slidenum">
              <a:rPr lang="en-US" smtClean="0"/>
              <a:t>2</a:t>
            </a:fld>
            <a:endParaRPr lang="en-US"/>
          </a:p>
        </p:txBody>
      </p:sp>
    </p:spTree>
    <p:extLst>
      <p:ext uri="{BB962C8B-B14F-4D97-AF65-F5344CB8AC3E}">
        <p14:creationId xmlns:p14="http://schemas.microsoft.com/office/powerpoint/2010/main" val="14990692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smtClean="0"/>
              <a:t>Capital Project Update</a:t>
            </a:r>
            <a:endParaRPr lang="en-US" u="sng" dirty="0"/>
          </a:p>
        </p:txBody>
      </p:sp>
      <p:sp>
        <p:nvSpPr>
          <p:cNvPr id="5" name="Text Placeholder 4"/>
          <p:cNvSpPr>
            <a:spLocks noGrp="1"/>
          </p:cNvSpPr>
          <p:nvPr>
            <p:ph type="body" sz="quarter" idx="3"/>
          </p:nvPr>
        </p:nvSpPr>
        <p:spPr>
          <a:xfrm>
            <a:off x="609601" y="1729154"/>
            <a:ext cx="4671646" cy="439615"/>
          </a:xfrm>
        </p:spPr>
        <p:txBody>
          <a:bodyPr>
            <a:normAutofit lnSpcReduction="10000"/>
          </a:bodyPr>
          <a:lstStyle/>
          <a:p>
            <a:r>
              <a:rPr lang="en-US" dirty="0" smtClean="0"/>
              <a:t>Than Harrington</a:t>
            </a:r>
            <a:endParaRPr lang="en-US" dirty="0"/>
          </a:p>
        </p:txBody>
      </p:sp>
      <p:sp>
        <p:nvSpPr>
          <p:cNvPr id="6" name="Content Placeholder 5"/>
          <p:cNvSpPr>
            <a:spLocks noGrp="1"/>
          </p:cNvSpPr>
          <p:nvPr>
            <p:ph sz="quarter" idx="4"/>
          </p:nvPr>
        </p:nvSpPr>
        <p:spPr>
          <a:xfrm>
            <a:off x="439616" y="2819400"/>
            <a:ext cx="6846276" cy="3306763"/>
          </a:xfrm>
        </p:spPr>
        <p:txBody>
          <a:bodyPr/>
          <a:lstStyle/>
          <a:p>
            <a:pPr marL="0" indent="0">
              <a:buNone/>
            </a:pPr>
            <a:r>
              <a:rPr lang="en-US" dirty="0" smtClean="0"/>
              <a:t>Park Windows</a:t>
            </a:r>
          </a:p>
          <a:p>
            <a:pPr marL="0" indent="0">
              <a:buNone/>
            </a:pPr>
            <a:r>
              <a:rPr lang="en-US" dirty="0" smtClean="0"/>
              <a:t>MS Outdoor Bathroom</a:t>
            </a:r>
          </a:p>
          <a:p>
            <a:pPr marL="0" indent="0">
              <a:buNone/>
            </a:pPr>
            <a:r>
              <a:rPr lang="en-US" dirty="0" smtClean="0"/>
              <a:t>SE Outdoor Bathroom</a:t>
            </a:r>
          </a:p>
          <a:p>
            <a:pPr marL="0" indent="0">
              <a:buNone/>
            </a:pPr>
            <a:r>
              <a:rPr lang="en-US" dirty="0" smtClean="0"/>
              <a:t>HS Unit Ventilators</a:t>
            </a:r>
          </a:p>
          <a:p>
            <a:pPr marL="0" indent="0">
              <a:buNone/>
            </a:pPr>
            <a:r>
              <a:rPr lang="en-US" dirty="0" smtClean="0"/>
              <a:t>MS Locker room</a:t>
            </a:r>
          </a:p>
          <a:p>
            <a:pPr marL="0" indent="0">
              <a:buNone/>
            </a:pPr>
            <a:r>
              <a:rPr lang="en-US" dirty="0" smtClean="0"/>
              <a:t>HS Auditorium</a:t>
            </a:r>
          </a:p>
          <a:p>
            <a:pPr marL="0" indent="0">
              <a:buNone/>
            </a:pPr>
            <a:r>
              <a:rPr lang="en-US" dirty="0" smtClean="0"/>
              <a:t>HS Wrestling room</a:t>
            </a:r>
          </a:p>
          <a:p>
            <a:pPr marL="0" indent="0">
              <a:buNone/>
            </a:pPr>
            <a:endParaRPr lang="en-US" dirty="0"/>
          </a:p>
          <a:p>
            <a:pPr marL="0" indent="0">
              <a:buNone/>
            </a:pPr>
            <a:endParaRPr lang="en-US" dirty="0"/>
          </a:p>
        </p:txBody>
      </p:sp>
      <p:sp>
        <p:nvSpPr>
          <p:cNvPr id="8" name="Slide Number Placeholder 7"/>
          <p:cNvSpPr>
            <a:spLocks noGrp="1"/>
          </p:cNvSpPr>
          <p:nvPr>
            <p:ph type="sldNum" sz="quarter" idx="12"/>
          </p:nvPr>
        </p:nvSpPr>
        <p:spPr/>
        <p:txBody>
          <a:bodyPr/>
          <a:lstStyle/>
          <a:p>
            <a:fld id="{37EE8982-0C16-1F43-BDA8-44DDC9B92CED}" type="slidenum">
              <a:rPr lang="en-US" smtClean="0"/>
              <a:t>3</a:t>
            </a:fld>
            <a:endParaRPr lang="en-US"/>
          </a:p>
        </p:txBody>
      </p:sp>
    </p:spTree>
    <p:extLst>
      <p:ext uri="{BB962C8B-B14F-4D97-AF65-F5344CB8AC3E}">
        <p14:creationId xmlns:p14="http://schemas.microsoft.com/office/powerpoint/2010/main" val="9180289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smtClean="0"/>
              <a:t>Convergent (Battery Storage Update)</a:t>
            </a:r>
            <a:endParaRPr lang="en-US" u="sng" dirty="0"/>
          </a:p>
        </p:txBody>
      </p:sp>
      <p:sp>
        <p:nvSpPr>
          <p:cNvPr id="4" name="Content Placeholder 3"/>
          <p:cNvSpPr>
            <a:spLocks noGrp="1"/>
          </p:cNvSpPr>
          <p:nvPr>
            <p:ph sz="half" idx="2"/>
          </p:nvPr>
        </p:nvSpPr>
        <p:spPr/>
        <p:txBody>
          <a:bodyPr/>
          <a:lstStyle/>
          <a:p>
            <a:pPr marL="0" indent="0">
              <a:buNone/>
            </a:pPr>
            <a:r>
              <a:rPr lang="en-US" dirty="0" smtClean="0"/>
              <a:t>Dr. Leach (Battery Storage Update)</a:t>
            </a:r>
            <a:endParaRPr lang="en-US" dirty="0"/>
          </a:p>
        </p:txBody>
      </p:sp>
      <p:sp>
        <p:nvSpPr>
          <p:cNvPr id="8" name="Slide Number Placeholder 7"/>
          <p:cNvSpPr>
            <a:spLocks noGrp="1"/>
          </p:cNvSpPr>
          <p:nvPr>
            <p:ph type="sldNum" sz="quarter" idx="12"/>
          </p:nvPr>
        </p:nvSpPr>
        <p:spPr/>
        <p:txBody>
          <a:bodyPr/>
          <a:lstStyle/>
          <a:p>
            <a:fld id="{37EE8982-0C16-1F43-BDA8-44DDC9B92CED}" type="slidenum">
              <a:rPr lang="en-US" smtClean="0"/>
              <a:t>4</a:t>
            </a:fld>
            <a:endParaRPr lang="en-US"/>
          </a:p>
        </p:txBody>
      </p:sp>
    </p:spTree>
    <p:extLst>
      <p:ext uri="{BB962C8B-B14F-4D97-AF65-F5344CB8AC3E}">
        <p14:creationId xmlns:p14="http://schemas.microsoft.com/office/powerpoint/2010/main" val="28833687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Capital Project Maximum Project</a:t>
            </a:r>
            <a:endParaRPr lang="en-US" dirty="0"/>
          </a:p>
        </p:txBody>
      </p:sp>
      <p:sp>
        <p:nvSpPr>
          <p:cNvPr id="3" name="Text Placeholder 2"/>
          <p:cNvSpPr>
            <a:spLocks noGrp="1"/>
          </p:cNvSpPr>
          <p:nvPr>
            <p:ph type="body" idx="1"/>
          </p:nvPr>
        </p:nvSpPr>
        <p:spPr/>
        <p:txBody>
          <a:bodyPr/>
          <a:lstStyle/>
          <a:p>
            <a:r>
              <a:rPr lang="en-US" u="sng" dirty="0" smtClean="0"/>
              <a:t>Current Maximum Project Allocation</a:t>
            </a:r>
            <a:endParaRPr lang="en-US" u="sng" dirty="0"/>
          </a:p>
        </p:txBody>
      </p:sp>
      <p:graphicFrame>
        <p:nvGraphicFramePr>
          <p:cNvPr id="9" name="Content Placeholder 8"/>
          <p:cNvGraphicFramePr>
            <a:graphicFrameLocks noGrp="1"/>
          </p:cNvGraphicFramePr>
          <p:nvPr>
            <p:ph sz="half" idx="2"/>
            <p:extLst>
              <p:ext uri="{D42A27DB-BD31-4B8C-83A1-F6EECF244321}">
                <p14:modId xmlns:p14="http://schemas.microsoft.com/office/powerpoint/2010/main" val="3750617005"/>
              </p:ext>
            </p:extLst>
          </p:nvPr>
        </p:nvGraphicFramePr>
        <p:xfrm>
          <a:off x="609599" y="2649538"/>
          <a:ext cx="5439510" cy="2225040"/>
        </p:xfrm>
        <a:graphic>
          <a:graphicData uri="http://schemas.openxmlformats.org/drawingml/2006/table">
            <a:tbl>
              <a:tblPr firstRow="1" bandRow="1">
                <a:tableStyleId>{C4B1156A-380E-4F78-BDF5-A606A8083BF9}</a:tableStyleId>
              </a:tblPr>
              <a:tblGrid>
                <a:gridCol w="2387469">
                  <a:extLst>
                    <a:ext uri="{9D8B030D-6E8A-4147-A177-3AD203B41FA5}">
                      <a16:colId xmlns:a16="http://schemas.microsoft.com/office/drawing/2014/main" val="450971111"/>
                    </a:ext>
                  </a:extLst>
                </a:gridCol>
                <a:gridCol w="1363917">
                  <a:extLst>
                    <a:ext uri="{9D8B030D-6E8A-4147-A177-3AD203B41FA5}">
                      <a16:colId xmlns:a16="http://schemas.microsoft.com/office/drawing/2014/main" val="3382028269"/>
                    </a:ext>
                  </a:extLst>
                </a:gridCol>
                <a:gridCol w="1688124">
                  <a:extLst>
                    <a:ext uri="{9D8B030D-6E8A-4147-A177-3AD203B41FA5}">
                      <a16:colId xmlns:a16="http://schemas.microsoft.com/office/drawing/2014/main" val="999169596"/>
                    </a:ext>
                  </a:extLst>
                </a:gridCol>
              </a:tblGrid>
              <a:tr h="370840">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826774307"/>
                  </a:ext>
                </a:extLst>
              </a:tr>
              <a:tr h="370840">
                <a:tc>
                  <a:txBody>
                    <a:bodyPr/>
                    <a:lstStyle/>
                    <a:p>
                      <a:pPr algn="ctr"/>
                      <a:r>
                        <a:rPr lang="en-US" dirty="0" smtClean="0"/>
                        <a:t>Capital Project</a:t>
                      </a:r>
                      <a:endParaRPr lang="en-US" dirty="0"/>
                    </a:p>
                  </a:txBody>
                  <a:tcPr/>
                </a:tc>
                <a:tc>
                  <a:txBody>
                    <a:bodyPr/>
                    <a:lstStyle/>
                    <a:p>
                      <a:pPr algn="ctr"/>
                      <a:r>
                        <a:rPr lang="en-US" dirty="0" smtClean="0"/>
                        <a:t>Max</a:t>
                      </a:r>
                      <a:r>
                        <a:rPr lang="en-US" baseline="0" dirty="0" smtClean="0"/>
                        <a:t> Project</a:t>
                      </a:r>
                      <a:endParaRPr lang="en-US" dirty="0"/>
                    </a:p>
                  </a:txBody>
                  <a:tcPr/>
                </a:tc>
                <a:tc>
                  <a:txBody>
                    <a:bodyPr/>
                    <a:lstStyle/>
                    <a:p>
                      <a:pPr algn="ctr"/>
                      <a:r>
                        <a:rPr lang="en-US" dirty="0" smtClean="0"/>
                        <a:t>$8,558,564</a:t>
                      </a:r>
                      <a:endParaRPr lang="en-US" dirty="0"/>
                    </a:p>
                  </a:txBody>
                  <a:tcPr/>
                </a:tc>
                <a:extLst>
                  <a:ext uri="{0D108BD9-81ED-4DB2-BD59-A6C34878D82A}">
                    <a16:rowId xmlns:a16="http://schemas.microsoft.com/office/drawing/2014/main" val="2588616942"/>
                  </a:ext>
                </a:extLst>
              </a:tr>
              <a:tr h="370840">
                <a:tc>
                  <a:txBody>
                    <a:bodyPr/>
                    <a:lstStyle/>
                    <a:p>
                      <a:pPr algn="ctr"/>
                      <a:r>
                        <a:rPr lang="en-US" dirty="0" smtClean="0"/>
                        <a:t>Building Aid</a:t>
                      </a:r>
                      <a:endParaRPr lang="en-US" dirty="0"/>
                    </a:p>
                  </a:txBody>
                  <a:tcPr/>
                </a:tc>
                <a:tc>
                  <a:txBody>
                    <a:bodyPr/>
                    <a:lstStyle/>
                    <a:p>
                      <a:pPr algn="ctr"/>
                      <a:r>
                        <a:rPr lang="en-US" dirty="0" smtClean="0"/>
                        <a:t>63.8%</a:t>
                      </a:r>
                      <a:endParaRPr lang="en-US" dirty="0"/>
                    </a:p>
                  </a:txBody>
                  <a:tcPr/>
                </a:tc>
                <a:tc>
                  <a:txBody>
                    <a:bodyPr/>
                    <a:lstStyle/>
                    <a:p>
                      <a:pPr algn="ctr"/>
                      <a:r>
                        <a:rPr lang="en-US" dirty="0" smtClean="0"/>
                        <a:t>$5,460,364</a:t>
                      </a:r>
                      <a:endParaRPr lang="en-US" dirty="0"/>
                    </a:p>
                  </a:txBody>
                  <a:tcPr/>
                </a:tc>
                <a:extLst>
                  <a:ext uri="{0D108BD9-81ED-4DB2-BD59-A6C34878D82A}">
                    <a16:rowId xmlns:a16="http://schemas.microsoft.com/office/drawing/2014/main" val="1976916587"/>
                  </a:ext>
                </a:extLst>
              </a:tr>
              <a:tr h="370840">
                <a:tc>
                  <a:txBody>
                    <a:bodyPr/>
                    <a:lstStyle/>
                    <a:p>
                      <a:pPr algn="ctr"/>
                      <a:r>
                        <a:rPr lang="en-US" dirty="0" smtClean="0"/>
                        <a:t>Net Difference</a:t>
                      </a:r>
                      <a:endParaRPr lang="en-US" dirty="0"/>
                    </a:p>
                  </a:txBody>
                  <a:tcPr/>
                </a:tc>
                <a:tc>
                  <a:txBody>
                    <a:bodyPr/>
                    <a:lstStyle/>
                    <a:p>
                      <a:pPr algn="ctr"/>
                      <a:endParaRPr lang="en-US" dirty="0"/>
                    </a:p>
                  </a:txBody>
                  <a:tcPr/>
                </a:tc>
                <a:tc>
                  <a:txBody>
                    <a:bodyPr/>
                    <a:lstStyle/>
                    <a:p>
                      <a:pPr algn="ctr"/>
                      <a:r>
                        <a:rPr lang="en-US" dirty="0" smtClean="0"/>
                        <a:t>$3,098,200</a:t>
                      </a:r>
                      <a:endParaRPr lang="en-US" dirty="0"/>
                    </a:p>
                  </a:txBody>
                  <a:tcPr/>
                </a:tc>
                <a:extLst>
                  <a:ext uri="{0D108BD9-81ED-4DB2-BD59-A6C34878D82A}">
                    <a16:rowId xmlns:a16="http://schemas.microsoft.com/office/drawing/2014/main" val="1111123007"/>
                  </a:ext>
                </a:extLst>
              </a:tr>
              <a:tr h="370840">
                <a:tc>
                  <a:txBody>
                    <a:bodyPr/>
                    <a:lstStyle/>
                    <a:p>
                      <a:pPr algn="ctr"/>
                      <a:r>
                        <a:rPr lang="en-US" dirty="0" smtClean="0"/>
                        <a:t>Reserve</a:t>
                      </a:r>
                      <a:endParaRPr lang="en-US" dirty="0"/>
                    </a:p>
                  </a:txBody>
                  <a:tcPr/>
                </a:tc>
                <a:tc>
                  <a:txBody>
                    <a:bodyPr/>
                    <a:lstStyle/>
                    <a:p>
                      <a:pPr algn="ctr"/>
                      <a:endParaRPr lang="en-US" dirty="0"/>
                    </a:p>
                  </a:txBody>
                  <a:tcPr/>
                </a:tc>
                <a:tc>
                  <a:txBody>
                    <a:bodyPr/>
                    <a:lstStyle/>
                    <a:p>
                      <a:pPr algn="ctr"/>
                      <a:r>
                        <a:rPr lang="en-US" dirty="0" smtClean="0"/>
                        <a:t>$3,098,200</a:t>
                      </a:r>
                      <a:endParaRPr lang="en-US" dirty="0"/>
                    </a:p>
                  </a:txBody>
                  <a:tcPr/>
                </a:tc>
                <a:extLst>
                  <a:ext uri="{0D108BD9-81ED-4DB2-BD59-A6C34878D82A}">
                    <a16:rowId xmlns:a16="http://schemas.microsoft.com/office/drawing/2014/main" val="578004680"/>
                  </a:ext>
                </a:extLst>
              </a:tr>
              <a:tr h="370840">
                <a:tc>
                  <a:txBody>
                    <a:bodyPr/>
                    <a:lstStyle/>
                    <a:p>
                      <a:pPr algn="ctr"/>
                      <a:r>
                        <a:rPr lang="en-US" dirty="0" smtClean="0"/>
                        <a:t>Additional Tax </a:t>
                      </a:r>
                      <a:endParaRPr lang="en-US" dirty="0"/>
                    </a:p>
                  </a:txBody>
                  <a:tcPr/>
                </a:tc>
                <a:tc>
                  <a:txBody>
                    <a:bodyPr/>
                    <a:lstStyle/>
                    <a:p>
                      <a:pPr algn="ctr"/>
                      <a:endParaRPr lang="en-US" dirty="0"/>
                    </a:p>
                  </a:txBody>
                  <a:tcPr/>
                </a:tc>
                <a:tc>
                  <a:txBody>
                    <a:bodyPr/>
                    <a:lstStyle/>
                    <a:p>
                      <a:pPr algn="ctr"/>
                      <a:r>
                        <a:rPr lang="en-US" dirty="0" smtClean="0"/>
                        <a:t>$0</a:t>
                      </a:r>
                      <a:endParaRPr lang="en-US" dirty="0"/>
                    </a:p>
                  </a:txBody>
                  <a:tcPr/>
                </a:tc>
                <a:extLst>
                  <a:ext uri="{0D108BD9-81ED-4DB2-BD59-A6C34878D82A}">
                    <a16:rowId xmlns:a16="http://schemas.microsoft.com/office/drawing/2014/main" val="634595720"/>
                  </a:ext>
                </a:extLst>
              </a:tr>
            </a:tbl>
          </a:graphicData>
        </a:graphic>
      </p:graphicFrame>
      <p:sp>
        <p:nvSpPr>
          <p:cNvPr id="5" name="Text Placeholder 4"/>
          <p:cNvSpPr>
            <a:spLocks noGrp="1"/>
          </p:cNvSpPr>
          <p:nvPr>
            <p:ph type="body" sz="quarter" idx="3"/>
          </p:nvPr>
        </p:nvSpPr>
        <p:spPr/>
        <p:txBody>
          <a:bodyPr/>
          <a:lstStyle/>
          <a:p>
            <a:pPr algn="ctr"/>
            <a:r>
              <a:rPr lang="en-US" dirty="0" smtClean="0"/>
              <a:t>Updated Maximum Project Allocation</a:t>
            </a:r>
            <a:endParaRPr lang="en-US" dirty="0"/>
          </a:p>
        </p:txBody>
      </p:sp>
      <p:graphicFrame>
        <p:nvGraphicFramePr>
          <p:cNvPr id="10" name="Content Placeholder 9"/>
          <p:cNvGraphicFramePr>
            <a:graphicFrameLocks noGrp="1"/>
          </p:cNvGraphicFramePr>
          <p:nvPr>
            <p:ph sz="quarter" idx="4"/>
            <p:extLst>
              <p:ext uri="{D42A27DB-BD31-4B8C-83A1-F6EECF244321}">
                <p14:modId xmlns:p14="http://schemas.microsoft.com/office/powerpoint/2010/main" val="1032338518"/>
              </p:ext>
            </p:extLst>
          </p:nvPr>
        </p:nvGraphicFramePr>
        <p:xfrm>
          <a:off x="6192838" y="2649538"/>
          <a:ext cx="5389563" cy="2225040"/>
        </p:xfrm>
        <a:graphic>
          <a:graphicData uri="http://schemas.openxmlformats.org/drawingml/2006/table">
            <a:tbl>
              <a:tblPr firstRow="1" bandRow="1">
                <a:tableStyleId>{C4B1156A-380E-4F78-BDF5-A606A8083BF9}</a:tableStyleId>
              </a:tblPr>
              <a:tblGrid>
                <a:gridCol w="1796521">
                  <a:extLst>
                    <a:ext uri="{9D8B030D-6E8A-4147-A177-3AD203B41FA5}">
                      <a16:colId xmlns:a16="http://schemas.microsoft.com/office/drawing/2014/main" val="855745890"/>
                    </a:ext>
                  </a:extLst>
                </a:gridCol>
                <a:gridCol w="1796521">
                  <a:extLst>
                    <a:ext uri="{9D8B030D-6E8A-4147-A177-3AD203B41FA5}">
                      <a16:colId xmlns:a16="http://schemas.microsoft.com/office/drawing/2014/main" val="2965440340"/>
                    </a:ext>
                  </a:extLst>
                </a:gridCol>
                <a:gridCol w="1796521">
                  <a:extLst>
                    <a:ext uri="{9D8B030D-6E8A-4147-A177-3AD203B41FA5}">
                      <a16:colId xmlns:a16="http://schemas.microsoft.com/office/drawing/2014/main" val="420001923"/>
                    </a:ext>
                  </a:extLst>
                </a:gridCol>
              </a:tblGrid>
              <a:tr h="370840">
                <a:tc>
                  <a:txBody>
                    <a:bodyPr/>
                    <a:lstStyle/>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038374176"/>
                  </a:ext>
                </a:extLst>
              </a:tr>
              <a:tr h="370840">
                <a:tc>
                  <a:txBody>
                    <a:bodyPr/>
                    <a:lstStyle/>
                    <a:p>
                      <a:pPr algn="ctr"/>
                      <a:r>
                        <a:rPr lang="en-US" dirty="0" smtClean="0"/>
                        <a:t>Capital Project</a:t>
                      </a:r>
                      <a:endParaRPr lang="en-US" dirty="0"/>
                    </a:p>
                  </a:txBody>
                  <a:tcPr/>
                </a:tc>
                <a:tc>
                  <a:txBody>
                    <a:bodyPr/>
                    <a:lstStyle/>
                    <a:p>
                      <a:pPr algn="ctr"/>
                      <a:r>
                        <a:rPr lang="en-US" dirty="0" smtClean="0"/>
                        <a:t>Max</a:t>
                      </a:r>
                      <a:r>
                        <a:rPr lang="en-US" baseline="0" dirty="0" smtClean="0"/>
                        <a:t> Project</a:t>
                      </a:r>
                      <a:endParaRPr lang="en-US" dirty="0"/>
                    </a:p>
                  </a:txBody>
                  <a:tcPr/>
                </a:tc>
                <a:tc>
                  <a:txBody>
                    <a:bodyPr/>
                    <a:lstStyle/>
                    <a:p>
                      <a:pPr algn="ctr"/>
                      <a:r>
                        <a:rPr lang="en-US" dirty="0" smtClean="0"/>
                        <a:t>$14,083,426</a:t>
                      </a:r>
                      <a:endParaRPr lang="en-US" dirty="0"/>
                    </a:p>
                  </a:txBody>
                  <a:tcPr/>
                </a:tc>
                <a:extLst>
                  <a:ext uri="{0D108BD9-81ED-4DB2-BD59-A6C34878D82A}">
                    <a16:rowId xmlns:a16="http://schemas.microsoft.com/office/drawing/2014/main" val="2088615162"/>
                  </a:ext>
                </a:extLst>
              </a:tr>
              <a:tr h="370840">
                <a:tc>
                  <a:txBody>
                    <a:bodyPr/>
                    <a:lstStyle/>
                    <a:p>
                      <a:pPr algn="ctr"/>
                      <a:r>
                        <a:rPr lang="en-US" dirty="0" smtClean="0"/>
                        <a:t>Building Aid</a:t>
                      </a:r>
                      <a:endParaRPr lang="en-US" dirty="0"/>
                    </a:p>
                  </a:txBody>
                  <a:tcPr/>
                </a:tc>
                <a:tc>
                  <a:txBody>
                    <a:bodyPr/>
                    <a:lstStyle/>
                    <a:p>
                      <a:pPr algn="ctr"/>
                      <a:r>
                        <a:rPr lang="en-US" dirty="0" smtClean="0"/>
                        <a:t>63.8%</a:t>
                      </a:r>
                      <a:endParaRPr lang="en-US" dirty="0"/>
                    </a:p>
                  </a:txBody>
                  <a:tcPr/>
                </a:tc>
                <a:tc>
                  <a:txBody>
                    <a:bodyPr/>
                    <a:lstStyle/>
                    <a:p>
                      <a:pPr algn="ctr"/>
                      <a:r>
                        <a:rPr lang="en-US" dirty="0" smtClean="0"/>
                        <a:t>$  8,985,226</a:t>
                      </a:r>
                      <a:endParaRPr lang="en-US" dirty="0"/>
                    </a:p>
                  </a:txBody>
                  <a:tcPr/>
                </a:tc>
                <a:extLst>
                  <a:ext uri="{0D108BD9-81ED-4DB2-BD59-A6C34878D82A}">
                    <a16:rowId xmlns:a16="http://schemas.microsoft.com/office/drawing/2014/main" val="1387940974"/>
                  </a:ext>
                </a:extLst>
              </a:tr>
              <a:tr h="370840">
                <a:tc>
                  <a:txBody>
                    <a:bodyPr/>
                    <a:lstStyle/>
                    <a:p>
                      <a:pPr algn="ctr"/>
                      <a:r>
                        <a:rPr lang="en-US" dirty="0" smtClean="0"/>
                        <a:t>Net Difference</a:t>
                      </a:r>
                      <a:endParaRPr lang="en-US" dirty="0"/>
                    </a:p>
                  </a:txBody>
                  <a:tcPr/>
                </a:tc>
                <a:tc>
                  <a:txBody>
                    <a:bodyPr/>
                    <a:lstStyle/>
                    <a:p>
                      <a:pPr algn="ctr"/>
                      <a:endParaRPr lang="en-US" dirty="0"/>
                    </a:p>
                  </a:txBody>
                  <a:tcPr/>
                </a:tc>
                <a:tc>
                  <a:txBody>
                    <a:bodyPr/>
                    <a:lstStyle/>
                    <a:p>
                      <a:pPr algn="ctr"/>
                      <a:r>
                        <a:rPr lang="en-US" dirty="0" smtClean="0"/>
                        <a:t>$  5,098,200</a:t>
                      </a:r>
                      <a:endParaRPr lang="en-US" dirty="0"/>
                    </a:p>
                  </a:txBody>
                  <a:tcPr/>
                </a:tc>
                <a:extLst>
                  <a:ext uri="{0D108BD9-81ED-4DB2-BD59-A6C34878D82A}">
                    <a16:rowId xmlns:a16="http://schemas.microsoft.com/office/drawing/2014/main" val="3454795755"/>
                  </a:ext>
                </a:extLst>
              </a:tr>
              <a:tr h="370840">
                <a:tc>
                  <a:txBody>
                    <a:bodyPr/>
                    <a:lstStyle/>
                    <a:p>
                      <a:pPr algn="ctr"/>
                      <a:r>
                        <a:rPr lang="en-US" dirty="0" smtClean="0"/>
                        <a:t>Reserve</a:t>
                      </a:r>
                      <a:endParaRPr lang="en-US" dirty="0"/>
                    </a:p>
                  </a:txBody>
                  <a:tcPr/>
                </a:tc>
                <a:tc>
                  <a:txBody>
                    <a:bodyPr/>
                    <a:lstStyle/>
                    <a:p>
                      <a:pPr algn="ctr"/>
                      <a:endParaRPr lang="en-US" dirty="0"/>
                    </a:p>
                  </a:txBody>
                  <a:tcPr/>
                </a:tc>
                <a:tc>
                  <a:txBody>
                    <a:bodyPr/>
                    <a:lstStyle/>
                    <a:p>
                      <a:pPr algn="ctr"/>
                      <a:r>
                        <a:rPr lang="en-US" dirty="0" smtClean="0"/>
                        <a:t>$  5,098,200</a:t>
                      </a:r>
                      <a:endParaRPr lang="en-US" dirty="0"/>
                    </a:p>
                  </a:txBody>
                  <a:tcPr/>
                </a:tc>
                <a:extLst>
                  <a:ext uri="{0D108BD9-81ED-4DB2-BD59-A6C34878D82A}">
                    <a16:rowId xmlns:a16="http://schemas.microsoft.com/office/drawing/2014/main" val="4017124310"/>
                  </a:ext>
                </a:extLst>
              </a:tr>
              <a:tr h="370840">
                <a:tc>
                  <a:txBody>
                    <a:bodyPr/>
                    <a:lstStyle/>
                    <a:p>
                      <a:pPr algn="ctr"/>
                      <a:r>
                        <a:rPr lang="en-US" dirty="0" smtClean="0"/>
                        <a:t>Additional Tax </a:t>
                      </a:r>
                      <a:endParaRPr lang="en-US" dirty="0"/>
                    </a:p>
                  </a:txBody>
                  <a:tcPr/>
                </a:tc>
                <a:tc>
                  <a:txBody>
                    <a:bodyPr/>
                    <a:lstStyle/>
                    <a:p>
                      <a:pPr algn="ctr"/>
                      <a:endParaRPr lang="en-US" dirty="0"/>
                    </a:p>
                  </a:txBody>
                  <a:tcPr/>
                </a:tc>
                <a:tc>
                  <a:txBody>
                    <a:bodyPr/>
                    <a:lstStyle/>
                    <a:p>
                      <a:pPr algn="ctr"/>
                      <a:r>
                        <a:rPr lang="en-US" dirty="0" smtClean="0"/>
                        <a:t>$0</a:t>
                      </a:r>
                      <a:endParaRPr lang="en-US" dirty="0"/>
                    </a:p>
                  </a:txBody>
                  <a:tcPr/>
                </a:tc>
                <a:extLst>
                  <a:ext uri="{0D108BD9-81ED-4DB2-BD59-A6C34878D82A}">
                    <a16:rowId xmlns:a16="http://schemas.microsoft.com/office/drawing/2014/main" val="1898957193"/>
                  </a:ext>
                </a:extLst>
              </a:tr>
            </a:tbl>
          </a:graphicData>
        </a:graphic>
      </p:graphicFrame>
      <p:sp>
        <p:nvSpPr>
          <p:cNvPr id="8" name="Slide Number Placeholder 7"/>
          <p:cNvSpPr>
            <a:spLocks noGrp="1"/>
          </p:cNvSpPr>
          <p:nvPr>
            <p:ph type="sldNum" sz="quarter" idx="12"/>
          </p:nvPr>
        </p:nvSpPr>
        <p:spPr/>
        <p:txBody>
          <a:bodyPr/>
          <a:lstStyle/>
          <a:p>
            <a:fld id="{37EE8982-0C16-1F43-BDA8-44DDC9B92CED}" type="slidenum">
              <a:rPr lang="en-US" smtClean="0"/>
              <a:t>5</a:t>
            </a:fld>
            <a:endParaRPr lang="en-US"/>
          </a:p>
        </p:txBody>
      </p:sp>
      <p:sp>
        <p:nvSpPr>
          <p:cNvPr id="11" name="TextBox 10"/>
          <p:cNvSpPr txBox="1"/>
          <p:nvPr/>
        </p:nvSpPr>
        <p:spPr>
          <a:xfrm>
            <a:off x="691661" y="5562600"/>
            <a:ext cx="10550770" cy="369332"/>
          </a:xfrm>
          <a:prstGeom prst="rect">
            <a:avLst/>
          </a:prstGeom>
          <a:noFill/>
        </p:spPr>
        <p:txBody>
          <a:bodyPr wrap="square" rtlCol="0">
            <a:spAutoFit/>
          </a:bodyPr>
          <a:lstStyle/>
          <a:p>
            <a:r>
              <a:rPr lang="en-US" dirty="0" smtClean="0"/>
              <a:t>Additional 2 million dollars in reserve, gives the District an additional $5,524,862 in Capital work.</a:t>
            </a:r>
            <a:endParaRPr lang="en-US" dirty="0"/>
          </a:p>
        </p:txBody>
      </p:sp>
    </p:spTree>
    <p:extLst>
      <p:ext uri="{BB962C8B-B14F-4D97-AF65-F5344CB8AC3E}">
        <p14:creationId xmlns:p14="http://schemas.microsoft.com/office/powerpoint/2010/main" val="2820491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539" y="920254"/>
            <a:ext cx="11043138" cy="532799"/>
          </a:xfrm>
        </p:spPr>
        <p:txBody>
          <a:bodyPr>
            <a:noAutofit/>
          </a:bodyPr>
          <a:lstStyle/>
          <a:p>
            <a:r>
              <a:rPr lang="en-US" sz="3200" dirty="0"/>
              <a:t>Capital Project Overview</a:t>
            </a:r>
          </a:p>
        </p:txBody>
      </p:sp>
      <p:graphicFrame>
        <p:nvGraphicFramePr>
          <p:cNvPr id="10" name="Content Placeholder 9"/>
          <p:cNvGraphicFramePr>
            <a:graphicFrameLocks noGrp="1"/>
          </p:cNvGraphicFramePr>
          <p:nvPr>
            <p:ph sz="quarter" idx="4"/>
            <p:extLst>
              <p:ext uri="{D42A27DB-BD31-4B8C-83A1-F6EECF244321}">
                <p14:modId xmlns:p14="http://schemas.microsoft.com/office/powerpoint/2010/main" val="4165092808"/>
              </p:ext>
            </p:extLst>
          </p:nvPr>
        </p:nvGraphicFramePr>
        <p:xfrm>
          <a:off x="339970" y="1466557"/>
          <a:ext cx="6471138" cy="5273040"/>
        </p:xfrm>
        <a:graphic>
          <a:graphicData uri="http://schemas.openxmlformats.org/drawingml/2006/table">
            <a:tbl>
              <a:tblPr firstRow="1" bandRow="1">
                <a:tableStyleId>{C4B1156A-380E-4F78-BDF5-A606A8083BF9}</a:tableStyleId>
              </a:tblPr>
              <a:tblGrid>
                <a:gridCol w="1805353">
                  <a:extLst>
                    <a:ext uri="{9D8B030D-6E8A-4147-A177-3AD203B41FA5}">
                      <a16:colId xmlns:a16="http://schemas.microsoft.com/office/drawing/2014/main" val="2955453354"/>
                    </a:ext>
                  </a:extLst>
                </a:gridCol>
                <a:gridCol w="2790092">
                  <a:extLst>
                    <a:ext uri="{9D8B030D-6E8A-4147-A177-3AD203B41FA5}">
                      <a16:colId xmlns:a16="http://schemas.microsoft.com/office/drawing/2014/main" val="1199877936"/>
                    </a:ext>
                  </a:extLst>
                </a:gridCol>
                <a:gridCol w="1875693">
                  <a:extLst>
                    <a:ext uri="{9D8B030D-6E8A-4147-A177-3AD203B41FA5}">
                      <a16:colId xmlns:a16="http://schemas.microsoft.com/office/drawing/2014/main" val="2549822012"/>
                    </a:ext>
                  </a:extLst>
                </a:gridCol>
              </a:tblGrid>
              <a:tr h="334106">
                <a:tc>
                  <a:txBody>
                    <a:bodyPr/>
                    <a:lstStyle/>
                    <a:p>
                      <a:pPr algn="ctr"/>
                      <a:r>
                        <a:rPr lang="en-US" sz="1600" dirty="0" smtClean="0"/>
                        <a:t>Proposition 1</a:t>
                      </a:r>
                      <a:endParaRPr lang="en-US" sz="1600" dirty="0"/>
                    </a:p>
                  </a:txBody>
                  <a:tcPr/>
                </a:tc>
                <a:tc>
                  <a:txBody>
                    <a:bodyPr/>
                    <a:lstStyle/>
                    <a:p>
                      <a:pPr algn="ctr"/>
                      <a:endParaRPr lang="en-US" sz="1600" dirty="0"/>
                    </a:p>
                  </a:txBody>
                  <a:tcPr/>
                </a:tc>
                <a:tc>
                  <a:txBody>
                    <a:bodyPr/>
                    <a:lstStyle/>
                    <a:p>
                      <a:pPr algn="ctr"/>
                      <a:endParaRPr lang="en-US" sz="1600" dirty="0"/>
                    </a:p>
                  </a:txBody>
                  <a:tcPr/>
                </a:tc>
                <a:extLst>
                  <a:ext uri="{0D108BD9-81ED-4DB2-BD59-A6C34878D82A}">
                    <a16:rowId xmlns:a16="http://schemas.microsoft.com/office/drawing/2014/main" val="2611752342"/>
                  </a:ext>
                </a:extLst>
              </a:tr>
              <a:tr h="300334">
                <a:tc>
                  <a:txBody>
                    <a:bodyPr/>
                    <a:lstStyle/>
                    <a:p>
                      <a:pPr algn="ctr"/>
                      <a:r>
                        <a:rPr lang="en-US" sz="1600" dirty="0" smtClean="0"/>
                        <a:t>Contract</a:t>
                      </a:r>
                      <a:endParaRPr lang="en-US" sz="1600" dirty="0"/>
                    </a:p>
                  </a:txBody>
                  <a:tcPr/>
                </a:tc>
                <a:tc>
                  <a:txBody>
                    <a:bodyPr/>
                    <a:lstStyle/>
                    <a:p>
                      <a:pPr algn="ctr"/>
                      <a:r>
                        <a:rPr lang="en-US" sz="1600" dirty="0" smtClean="0"/>
                        <a:t>Building</a:t>
                      </a:r>
                      <a:endParaRPr lang="en-US" sz="1600" dirty="0"/>
                    </a:p>
                  </a:txBody>
                  <a:tcPr/>
                </a:tc>
                <a:tc>
                  <a:txBody>
                    <a:bodyPr/>
                    <a:lstStyle/>
                    <a:p>
                      <a:pPr algn="ctr"/>
                      <a:r>
                        <a:rPr lang="en-US" sz="1600" dirty="0" smtClean="0"/>
                        <a:t>Total</a:t>
                      </a:r>
                      <a:endParaRPr lang="en-US" sz="1600" dirty="0"/>
                    </a:p>
                  </a:txBody>
                  <a:tcPr/>
                </a:tc>
                <a:extLst>
                  <a:ext uri="{0D108BD9-81ED-4DB2-BD59-A6C34878D82A}">
                    <a16:rowId xmlns:a16="http://schemas.microsoft.com/office/drawing/2014/main" val="4132385942"/>
                  </a:ext>
                </a:extLst>
              </a:tr>
              <a:tr h="305023">
                <a:tc>
                  <a:txBody>
                    <a:bodyPr/>
                    <a:lstStyle/>
                    <a:p>
                      <a:pPr lvl="0" algn="ctr"/>
                      <a:r>
                        <a:rPr lang="en-US" sz="1600" dirty="0" smtClean="0">
                          <a:solidFill>
                            <a:schemeClr val="accent4">
                              <a:lumMod val="75000"/>
                            </a:schemeClr>
                          </a:solidFill>
                          <a:latin typeface="+mn-lt"/>
                          <a:cs typeface="Arial" panose="020B0604020202020204" pitchFamily="34" charset="0"/>
                        </a:rPr>
                        <a:t>Roofing</a:t>
                      </a:r>
                      <a:endParaRPr lang="en-US" sz="1600" dirty="0">
                        <a:solidFill>
                          <a:schemeClr val="accent4">
                            <a:lumMod val="75000"/>
                          </a:schemeClr>
                        </a:solidFill>
                        <a:latin typeface="+mn-lt"/>
                        <a:cs typeface="Arial" panose="020B0604020202020204" pitchFamily="34" charset="0"/>
                      </a:endParaRPr>
                    </a:p>
                  </a:txBody>
                  <a:tcPr/>
                </a:tc>
                <a:tc>
                  <a:txBody>
                    <a:bodyPr/>
                    <a:lstStyle/>
                    <a:p>
                      <a:pPr lvl="0" algn="ctr"/>
                      <a:r>
                        <a:rPr lang="en-US" sz="1600" dirty="0" smtClean="0">
                          <a:solidFill>
                            <a:schemeClr val="accent4">
                              <a:lumMod val="75000"/>
                            </a:schemeClr>
                          </a:solidFill>
                          <a:latin typeface="+mn-lt"/>
                          <a:cs typeface="Arial" panose="020B0604020202020204" pitchFamily="34" charset="0"/>
                        </a:rPr>
                        <a:t>HS</a:t>
                      </a:r>
                      <a:endParaRPr lang="en-US" sz="1600" dirty="0">
                        <a:solidFill>
                          <a:schemeClr val="accent4">
                            <a:lumMod val="75000"/>
                          </a:schemeClr>
                        </a:solidFill>
                        <a:latin typeface="+mn-lt"/>
                        <a:cs typeface="Arial" panose="020B0604020202020204" pitchFamily="34" charset="0"/>
                      </a:endParaRPr>
                    </a:p>
                  </a:txBody>
                  <a:tcPr/>
                </a:tc>
                <a:tc>
                  <a:txBody>
                    <a:bodyPr/>
                    <a:lstStyle/>
                    <a:p>
                      <a:pPr lvl="0" algn="ctr"/>
                      <a:r>
                        <a:rPr lang="en-US" sz="1600" dirty="0" smtClean="0">
                          <a:solidFill>
                            <a:schemeClr val="accent4">
                              <a:lumMod val="75000"/>
                            </a:schemeClr>
                          </a:solidFill>
                          <a:latin typeface="+mn-lt"/>
                        </a:rPr>
                        <a:t>$4,424,000</a:t>
                      </a:r>
                      <a:endParaRPr lang="en-US" sz="1600" dirty="0">
                        <a:solidFill>
                          <a:schemeClr val="accent4">
                            <a:lumMod val="75000"/>
                          </a:schemeClr>
                        </a:solidFill>
                        <a:latin typeface="+mn-lt"/>
                      </a:endParaRPr>
                    </a:p>
                  </a:txBody>
                  <a:tcPr/>
                </a:tc>
                <a:extLst>
                  <a:ext uri="{0D108BD9-81ED-4DB2-BD59-A6C34878D82A}">
                    <a16:rowId xmlns:a16="http://schemas.microsoft.com/office/drawing/2014/main" val="177876908"/>
                  </a:ext>
                </a:extLst>
              </a:tr>
              <a:tr h="315574">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dirty="0" smtClean="0">
                          <a:solidFill>
                            <a:schemeClr val="accent4">
                              <a:lumMod val="75000"/>
                            </a:schemeClr>
                          </a:solidFill>
                          <a:latin typeface="+mn-lt"/>
                          <a:cs typeface="Arial" panose="020B0604020202020204" pitchFamily="34" charset="0"/>
                        </a:rPr>
                        <a:t>Electrical</a:t>
                      </a:r>
                      <a:r>
                        <a:rPr lang="en-US" sz="1600" baseline="0" dirty="0" smtClean="0">
                          <a:solidFill>
                            <a:schemeClr val="accent4">
                              <a:lumMod val="75000"/>
                            </a:schemeClr>
                          </a:solidFill>
                          <a:latin typeface="+mn-lt"/>
                          <a:cs typeface="Arial" panose="020B0604020202020204" pitchFamily="34" charset="0"/>
                        </a:rPr>
                        <a:t> Panel</a:t>
                      </a:r>
                      <a:endParaRPr lang="en-US" sz="1600" dirty="0" smtClean="0">
                        <a:solidFill>
                          <a:schemeClr val="accent4">
                            <a:lumMod val="75000"/>
                          </a:schemeClr>
                        </a:solidFill>
                        <a:latin typeface="+mn-lt"/>
                        <a:cs typeface="Arial" panose="020B0604020202020204" pitchFamily="34" charset="0"/>
                      </a:endParaRPr>
                    </a:p>
                  </a:txBody>
                  <a:tcPr/>
                </a:tc>
                <a:tc>
                  <a:txBody>
                    <a:bodyPr/>
                    <a:lstStyle/>
                    <a:p>
                      <a:pPr lvl="0" algn="ctr"/>
                      <a:r>
                        <a:rPr lang="en-US" sz="1600" dirty="0" smtClean="0">
                          <a:solidFill>
                            <a:schemeClr val="accent4">
                              <a:lumMod val="75000"/>
                            </a:schemeClr>
                          </a:solidFill>
                          <a:latin typeface="+mn-lt"/>
                          <a:cs typeface="Arial" panose="020B0604020202020204" pitchFamily="34" charset="0"/>
                        </a:rPr>
                        <a:t>HS</a:t>
                      </a:r>
                      <a:endParaRPr lang="en-US" sz="1600" dirty="0">
                        <a:solidFill>
                          <a:schemeClr val="accent4">
                            <a:lumMod val="75000"/>
                          </a:schemeClr>
                        </a:solidFill>
                        <a:latin typeface="+mn-lt"/>
                        <a:cs typeface="Arial" panose="020B0604020202020204" pitchFamily="34" charset="0"/>
                      </a:endParaRPr>
                    </a:p>
                  </a:txBody>
                  <a:tcPr/>
                </a:tc>
                <a:tc>
                  <a:txBody>
                    <a:bodyPr/>
                    <a:lstStyle/>
                    <a:p>
                      <a:pPr lvl="0" algn="ctr"/>
                      <a:r>
                        <a:rPr lang="en-US" sz="1600" dirty="0" smtClean="0">
                          <a:solidFill>
                            <a:schemeClr val="accent4">
                              <a:lumMod val="75000"/>
                            </a:schemeClr>
                          </a:solidFill>
                          <a:latin typeface="+mn-lt"/>
                        </a:rPr>
                        <a:t>$1,000,000</a:t>
                      </a:r>
                      <a:endParaRPr lang="en-US" sz="1600" dirty="0">
                        <a:solidFill>
                          <a:schemeClr val="accent4">
                            <a:lumMod val="75000"/>
                          </a:schemeClr>
                        </a:solidFill>
                        <a:latin typeface="+mn-lt"/>
                      </a:endParaRPr>
                    </a:p>
                  </a:txBody>
                  <a:tcPr/>
                </a:tc>
                <a:extLst>
                  <a:ext uri="{0D108BD9-81ED-4DB2-BD59-A6C34878D82A}">
                    <a16:rowId xmlns:a16="http://schemas.microsoft.com/office/drawing/2014/main" val="4031241703"/>
                  </a:ext>
                </a:extLst>
              </a:tr>
              <a:tr h="290955">
                <a:tc>
                  <a:txBody>
                    <a:bodyPr/>
                    <a:lstStyle/>
                    <a:p>
                      <a:pPr lvl="0" algn="ctr"/>
                      <a:r>
                        <a:rPr lang="en-US" sz="1600" dirty="0" smtClean="0">
                          <a:solidFill>
                            <a:schemeClr val="accent4">
                              <a:lumMod val="75000"/>
                            </a:schemeClr>
                          </a:solidFill>
                          <a:latin typeface="+mn-lt"/>
                          <a:cs typeface="Arial" panose="020B0604020202020204" pitchFamily="34" charset="0"/>
                        </a:rPr>
                        <a:t>HVAC</a:t>
                      </a:r>
                      <a:r>
                        <a:rPr lang="en-US" sz="1600" baseline="0" dirty="0" smtClean="0">
                          <a:solidFill>
                            <a:schemeClr val="accent4">
                              <a:lumMod val="75000"/>
                            </a:schemeClr>
                          </a:solidFill>
                          <a:latin typeface="+mn-lt"/>
                          <a:cs typeface="Arial" panose="020B0604020202020204" pitchFamily="34" charset="0"/>
                        </a:rPr>
                        <a:t> Gym</a:t>
                      </a:r>
                      <a:endParaRPr lang="en-US" sz="1600" dirty="0">
                        <a:solidFill>
                          <a:schemeClr val="accent4">
                            <a:lumMod val="75000"/>
                          </a:schemeClr>
                        </a:solidFill>
                        <a:latin typeface="+mn-lt"/>
                        <a:cs typeface="Arial" panose="020B0604020202020204" pitchFamily="34" charset="0"/>
                      </a:endParaRPr>
                    </a:p>
                  </a:txBody>
                  <a:tcPr/>
                </a:tc>
                <a:tc>
                  <a:txBody>
                    <a:bodyPr/>
                    <a:lstStyle/>
                    <a:p>
                      <a:pPr lvl="0" algn="ctr"/>
                      <a:r>
                        <a:rPr lang="en-US" sz="1600" dirty="0" smtClean="0">
                          <a:solidFill>
                            <a:schemeClr val="accent4">
                              <a:lumMod val="75000"/>
                            </a:schemeClr>
                          </a:solidFill>
                          <a:latin typeface="+mn-lt"/>
                          <a:cs typeface="Arial" panose="020B0604020202020204" pitchFamily="34" charset="0"/>
                        </a:rPr>
                        <a:t>HS</a:t>
                      </a:r>
                      <a:endParaRPr lang="en-US" sz="1600" dirty="0">
                        <a:solidFill>
                          <a:schemeClr val="accent4">
                            <a:lumMod val="75000"/>
                          </a:schemeClr>
                        </a:solidFill>
                        <a:latin typeface="+mn-lt"/>
                        <a:cs typeface="Arial" panose="020B0604020202020204" pitchFamily="34" charset="0"/>
                      </a:endParaRPr>
                    </a:p>
                  </a:txBody>
                  <a:tcPr/>
                </a:tc>
                <a:tc>
                  <a:txBody>
                    <a:bodyPr/>
                    <a:lstStyle/>
                    <a:p>
                      <a:pPr lvl="0" algn="ctr"/>
                      <a:r>
                        <a:rPr lang="en-US" sz="1600" dirty="0" smtClean="0">
                          <a:solidFill>
                            <a:schemeClr val="accent4">
                              <a:lumMod val="75000"/>
                            </a:schemeClr>
                          </a:solidFill>
                          <a:latin typeface="+mn-lt"/>
                        </a:rPr>
                        <a:t>$1,000,000</a:t>
                      </a:r>
                      <a:endParaRPr lang="en-US" sz="1600" dirty="0">
                        <a:solidFill>
                          <a:schemeClr val="accent4">
                            <a:lumMod val="75000"/>
                          </a:schemeClr>
                        </a:solidFill>
                        <a:latin typeface="+mn-lt"/>
                      </a:endParaRPr>
                    </a:p>
                  </a:txBody>
                  <a:tcPr/>
                </a:tc>
                <a:extLst>
                  <a:ext uri="{0D108BD9-81ED-4DB2-BD59-A6C34878D82A}">
                    <a16:rowId xmlns:a16="http://schemas.microsoft.com/office/drawing/2014/main" val="2439490654"/>
                  </a:ext>
                </a:extLst>
              </a:tr>
              <a:tr h="290955">
                <a:tc>
                  <a:txBody>
                    <a:bodyPr/>
                    <a:lstStyle/>
                    <a:p>
                      <a:pPr lvl="0" algn="ctr"/>
                      <a:r>
                        <a:rPr lang="en-US" sz="1600" dirty="0" smtClean="0">
                          <a:solidFill>
                            <a:schemeClr val="accent4">
                              <a:lumMod val="75000"/>
                            </a:schemeClr>
                          </a:solidFill>
                          <a:latin typeface="+mn-lt"/>
                          <a:cs typeface="Arial" panose="020B0604020202020204" pitchFamily="34" charset="0"/>
                        </a:rPr>
                        <a:t>HVAC</a:t>
                      </a:r>
                      <a:endParaRPr lang="en-US" sz="1600" dirty="0">
                        <a:solidFill>
                          <a:schemeClr val="accent4">
                            <a:lumMod val="75000"/>
                          </a:schemeClr>
                        </a:solidFill>
                        <a:latin typeface="+mn-lt"/>
                        <a:cs typeface="Arial" panose="020B0604020202020204" pitchFamily="34" charset="0"/>
                      </a:endParaRPr>
                    </a:p>
                  </a:txBody>
                  <a:tcPr/>
                </a:tc>
                <a:tc>
                  <a:txBody>
                    <a:bodyPr/>
                    <a:lstStyle/>
                    <a:p>
                      <a:pPr lvl="0" algn="ctr"/>
                      <a:r>
                        <a:rPr lang="en-US" sz="1600" dirty="0" smtClean="0">
                          <a:solidFill>
                            <a:schemeClr val="accent4">
                              <a:lumMod val="75000"/>
                            </a:schemeClr>
                          </a:solidFill>
                          <a:latin typeface="+mn-lt"/>
                          <a:cs typeface="Arial" panose="020B0604020202020204" pitchFamily="34" charset="0"/>
                        </a:rPr>
                        <a:t>HS Jr High Wing/Main office</a:t>
                      </a:r>
                      <a:endParaRPr lang="en-US" sz="1600" dirty="0">
                        <a:solidFill>
                          <a:schemeClr val="accent4">
                            <a:lumMod val="75000"/>
                          </a:schemeClr>
                        </a:solidFill>
                        <a:latin typeface="+mn-lt"/>
                        <a:cs typeface="Arial" panose="020B0604020202020204" pitchFamily="34" charset="0"/>
                      </a:endParaRPr>
                    </a:p>
                  </a:txBody>
                  <a:tcPr/>
                </a:tc>
                <a:tc>
                  <a:txBody>
                    <a:bodyPr/>
                    <a:lstStyle/>
                    <a:p>
                      <a:pPr lvl="0" algn="ctr"/>
                      <a:r>
                        <a:rPr lang="en-US" sz="1600" dirty="0" smtClean="0">
                          <a:solidFill>
                            <a:schemeClr val="accent4">
                              <a:lumMod val="75000"/>
                            </a:schemeClr>
                          </a:solidFill>
                          <a:latin typeface="+mn-lt"/>
                        </a:rPr>
                        <a:t>$ 1,100,000</a:t>
                      </a:r>
                      <a:endParaRPr lang="en-US" sz="1600" dirty="0">
                        <a:solidFill>
                          <a:schemeClr val="accent4">
                            <a:lumMod val="75000"/>
                          </a:schemeClr>
                        </a:solidFill>
                        <a:latin typeface="+mn-lt"/>
                      </a:endParaRPr>
                    </a:p>
                  </a:txBody>
                  <a:tcPr/>
                </a:tc>
                <a:extLst>
                  <a:ext uri="{0D108BD9-81ED-4DB2-BD59-A6C34878D82A}">
                    <a16:rowId xmlns:a16="http://schemas.microsoft.com/office/drawing/2014/main" val="4050720087"/>
                  </a:ext>
                </a:extLst>
              </a:tr>
              <a:tr h="278060">
                <a:tc>
                  <a:txBody>
                    <a:bodyPr/>
                    <a:lstStyle/>
                    <a:p>
                      <a:pPr lvl="0" algn="ctr"/>
                      <a:r>
                        <a:rPr lang="en-US" sz="1600" dirty="0" smtClean="0">
                          <a:solidFill>
                            <a:schemeClr val="accent4">
                              <a:lumMod val="75000"/>
                            </a:schemeClr>
                          </a:solidFill>
                          <a:latin typeface="+mn-lt"/>
                          <a:cs typeface="Arial" panose="020B0604020202020204" pitchFamily="34" charset="0"/>
                        </a:rPr>
                        <a:t>Roofing</a:t>
                      </a:r>
                      <a:endParaRPr lang="en-US" sz="1600" dirty="0">
                        <a:solidFill>
                          <a:schemeClr val="accent4">
                            <a:lumMod val="75000"/>
                          </a:schemeClr>
                        </a:solidFill>
                        <a:latin typeface="+mn-lt"/>
                        <a:cs typeface="Arial" panose="020B0604020202020204" pitchFamily="34" charset="0"/>
                      </a:endParaRPr>
                    </a:p>
                  </a:txBody>
                  <a:tcPr/>
                </a:tc>
                <a:tc>
                  <a:txBody>
                    <a:bodyPr/>
                    <a:lstStyle/>
                    <a:p>
                      <a:pPr lvl="0" algn="ctr"/>
                      <a:r>
                        <a:rPr lang="en-US" sz="1600" dirty="0" smtClean="0">
                          <a:solidFill>
                            <a:schemeClr val="accent4">
                              <a:lumMod val="75000"/>
                            </a:schemeClr>
                          </a:solidFill>
                          <a:latin typeface="+mn-lt"/>
                          <a:cs typeface="Arial" panose="020B0604020202020204" pitchFamily="34" charset="0"/>
                        </a:rPr>
                        <a:t>MS (DO)</a:t>
                      </a:r>
                      <a:endParaRPr lang="en-US" sz="1600" dirty="0">
                        <a:solidFill>
                          <a:schemeClr val="accent4">
                            <a:lumMod val="75000"/>
                          </a:schemeClr>
                        </a:solidFill>
                        <a:latin typeface="+mn-lt"/>
                        <a:cs typeface="Arial" panose="020B0604020202020204" pitchFamily="34" charset="0"/>
                      </a:endParaRPr>
                    </a:p>
                  </a:txBody>
                  <a:tcPr/>
                </a:tc>
                <a:tc>
                  <a:txBody>
                    <a:bodyPr/>
                    <a:lstStyle/>
                    <a:p>
                      <a:pPr lvl="0" algn="ctr"/>
                      <a:r>
                        <a:rPr lang="en-US" sz="1600" dirty="0" smtClean="0">
                          <a:solidFill>
                            <a:schemeClr val="accent4">
                              <a:lumMod val="75000"/>
                            </a:schemeClr>
                          </a:solidFill>
                          <a:latin typeface="+mn-lt"/>
                        </a:rPr>
                        <a:t>$   860,000</a:t>
                      </a:r>
                      <a:endParaRPr lang="en-US" sz="1600" dirty="0">
                        <a:solidFill>
                          <a:schemeClr val="accent4">
                            <a:lumMod val="75000"/>
                          </a:schemeClr>
                        </a:solidFill>
                        <a:latin typeface="+mn-lt"/>
                      </a:endParaRPr>
                    </a:p>
                  </a:txBody>
                  <a:tcPr/>
                </a:tc>
                <a:extLst>
                  <a:ext uri="{0D108BD9-81ED-4DB2-BD59-A6C34878D82A}">
                    <a16:rowId xmlns:a16="http://schemas.microsoft.com/office/drawing/2014/main" val="1071304326"/>
                  </a:ext>
                </a:extLst>
              </a:tr>
              <a:tr h="276887">
                <a:tc>
                  <a:txBody>
                    <a:bodyPr/>
                    <a:lstStyle/>
                    <a:p>
                      <a:pPr lvl="0" algn="ctr"/>
                      <a:r>
                        <a:rPr lang="en-US" sz="1600" dirty="0" smtClean="0">
                          <a:solidFill>
                            <a:schemeClr val="accent4">
                              <a:lumMod val="75000"/>
                            </a:schemeClr>
                          </a:solidFill>
                          <a:latin typeface="+mn-lt"/>
                          <a:cs typeface="Arial" panose="020B0604020202020204" pitchFamily="34" charset="0"/>
                        </a:rPr>
                        <a:t>Roofing</a:t>
                      </a:r>
                      <a:endParaRPr lang="en-US" sz="1600" dirty="0">
                        <a:solidFill>
                          <a:schemeClr val="accent4">
                            <a:lumMod val="75000"/>
                          </a:schemeClr>
                        </a:solidFill>
                        <a:latin typeface="+mn-lt"/>
                        <a:cs typeface="Arial" panose="020B0604020202020204" pitchFamily="34" charset="0"/>
                      </a:endParaRPr>
                    </a:p>
                  </a:txBody>
                  <a:tcPr/>
                </a:tc>
                <a:tc>
                  <a:txBody>
                    <a:bodyPr/>
                    <a:lstStyle/>
                    <a:p>
                      <a:pPr lvl="0" algn="ctr"/>
                      <a:r>
                        <a:rPr lang="en-US" sz="1600" dirty="0" smtClean="0">
                          <a:solidFill>
                            <a:schemeClr val="accent4">
                              <a:lumMod val="75000"/>
                            </a:schemeClr>
                          </a:solidFill>
                          <a:latin typeface="+mn-lt"/>
                          <a:cs typeface="Arial" panose="020B0604020202020204" pitchFamily="34" charset="0"/>
                        </a:rPr>
                        <a:t>Park</a:t>
                      </a:r>
                      <a:endParaRPr lang="en-US" sz="1600" dirty="0">
                        <a:solidFill>
                          <a:schemeClr val="accent4">
                            <a:lumMod val="75000"/>
                          </a:schemeClr>
                        </a:solidFill>
                        <a:latin typeface="+mn-lt"/>
                        <a:cs typeface="Arial" panose="020B0604020202020204" pitchFamily="34" charset="0"/>
                      </a:endParaRPr>
                    </a:p>
                  </a:txBody>
                  <a:tcPr/>
                </a:tc>
                <a:tc>
                  <a:txBody>
                    <a:bodyPr/>
                    <a:lstStyle/>
                    <a:p>
                      <a:pPr lvl="0" algn="ctr"/>
                      <a:r>
                        <a:rPr lang="en-US" sz="1600" dirty="0" smtClean="0">
                          <a:solidFill>
                            <a:schemeClr val="accent4">
                              <a:lumMod val="75000"/>
                            </a:schemeClr>
                          </a:solidFill>
                          <a:latin typeface="+mn-lt"/>
                        </a:rPr>
                        <a:t>$   460,000</a:t>
                      </a:r>
                      <a:endParaRPr lang="en-US" sz="1600" dirty="0">
                        <a:solidFill>
                          <a:schemeClr val="accent4">
                            <a:lumMod val="75000"/>
                          </a:schemeClr>
                        </a:solidFill>
                        <a:latin typeface="+mn-lt"/>
                      </a:endParaRPr>
                    </a:p>
                  </a:txBody>
                  <a:tcPr/>
                </a:tc>
                <a:extLst>
                  <a:ext uri="{0D108BD9-81ED-4DB2-BD59-A6C34878D82A}">
                    <a16:rowId xmlns:a16="http://schemas.microsoft.com/office/drawing/2014/main" val="773000549"/>
                  </a:ext>
                </a:extLst>
              </a:tr>
              <a:tr h="252269">
                <a:tc>
                  <a:txBody>
                    <a:bodyPr/>
                    <a:lstStyle/>
                    <a:p>
                      <a:pPr lvl="0" algn="ctr"/>
                      <a:r>
                        <a:rPr lang="en-US" sz="1600" dirty="0" smtClean="0">
                          <a:solidFill>
                            <a:schemeClr val="accent4">
                              <a:lumMod val="75000"/>
                            </a:schemeClr>
                          </a:solidFill>
                          <a:latin typeface="+mn-lt"/>
                          <a:cs typeface="Arial" panose="020B0604020202020204" pitchFamily="34" charset="0"/>
                        </a:rPr>
                        <a:t>Windows</a:t>
                      </a:r>
                      <a:endParaRPr lang="en-US" sz="1600" dirty="0">
                        <a:solidFill>
                          <a:schemeClr val="accent4">
                            <a:lumMod val="75000"/>
                          </a:schemeClr>
                        </a:solidFill>
                        <a:latin typeface="+mn-lt"/>
                        <a:cs typeface="Arial" panose="020B0604020202020204" pitchFamily="34" charset="0"/>
                      </a:endParaRPr>
                    </a:p>
                  </a:txBody>
                  <a:tcPr/>
                </a:tc>
                <a:tc>
                  <a:txBody>
                    <a:bodyPr/>
                    <a:lstStyle/>
                    <a:p>
                      <a:pPr lvl="0" algn="ctr"/>
                      <a:r>
                        <a:rPr lang="en-US" sz="1600" dirty="0" smtClean="0">
                          <a:solidFill>
                            <a:schemeClr val="accent4">
                              <a:lumMod val="75000"/>
                            </a:schemeClr>
                          </a:solidFill>
                          <a:latin typeface="+mn-lt"/>
                          <a:cs typeface="Arial" panose="020B0604020202020204" pitchFamily="34" charset="0"/>
                        </a:rPr>
                        <a:t>Park</a:t>
                      </a:r>
                      <a:endParaRPr lang="en-US" sz="1600" dirty="0">
                        <a:solidFill>
                          <a:schemeClr val="accent4">
                            <a:lumMod val="75000"/>
                          </a:schemeClr>
                        </a:solidFill>
                        <a:latin typeface="+mn-lt"/>
                        <a:cs typeface="Arial" panose="020B0604020202020204" pitchFamily="34" charset="0"/>
                      </a:endParaRPr>
                    </a:p>
                  </a:txBody>
                  <a:tcPr/>
                </a:tc>
                <a:tc>
                  <a:txBody>
                    <a:bodyPr/>
                    <a:lstStyle/>
                    <a:p>
                      <a:pPr lvl="0" algn="ctr"/>
                      <a:r>
                        <a:rPr lang="en-US" sz="1600" dirty="0" smtClean="0">
                          <a:solidFill>
                            <a:schemeClr val="accent4">
                              <a:lumMod val="75000"/>
                            </a:schemeClr>
                          </a:solidFill>
                          <a:latin typeface="+mn-lt"/>
                        </a:rPr>
                        <a:t>$1,000,000</a:t>
                      </a:r>
                      <a:endParaRPr lang="en-US" sz="1600" dirty="0">
                        <a:solidFill>
                          <a:schemeClr val="accent4">
                            <a:lumMod val="75000"/>
                          </a:schemeClr>
                        </a:solidFill>
                        <a:latin typeface="+mn-lt"/>
                      </a:endParaRPr>
                    </a:p>
                  </a:txBody>
                  <a:tcPr/>
                </a:tc>
                <a:extLst>
                  <a:ext uri="{0D108BD9-81ED-4DB2-BD59-A6C34878D82A}">
                    <a16:rowId xmlns:a16="http://schemas.microsoft.com/office/drawing/2014/main" val="2404959139"/>
                  </a:ext>
                </a:extLst>
              </a:tr>
              <a:tr h="251097">
                <a:tc>
                  <a:txBody>
                    <a:bodyPr/>
                    <a:lstStyle/>
                    <a:p>
                      <a:pPr lvl="0" algn="ctr"/>
                      <a:r>
                        <a:rPr lang="en-US" sz="1600" dirty="0" smtClean="0">
                          <a:solidFill>
                            <a:schemeClr val="accent4">
                              <a:lumMod val="75000"/>
                            </a:schemeClr>
                          </a:solidFill>
                          <a:latin typeface="+mn-lt"/>
                          <a:cs typeface="Arial" panose="020B0604020202020204" pitchFamily="34" charset="0"/>
                        </a:rPr>
                        <a:t>Plumbing</a:t>
                      </a:r>
                      <a:endParaRPr lang="en-US" sz="1600" dirty="0">
                        <a:solidFill>
                          <a:schemeClr val="accent4">
                            <a:lumMod val="75000"/>
                          </a:schemeClr>
                        </a:solidFill>
                        <a:latin typeface="+mn-lt"/>
                        <a:cs typeface="Arial" panose="020B0604020202020204" pitchFamily="34" charset="0"/>
                      </a:endParaRPr>
                    </a:p>
                  </a:txBody>
                  <a:tcPr/>
                </a:tc>
                <a:tc>
                  <a:txBody>
                    <a:bodyPr/>
                    <a:lstStyle/>
                    <a:p>
                      <a:pPr lvl="0" algn="ctr"/>
                      <a:r>
                        <a:rPr lang="en-US" sz="1600" dirty="0" smtClean="0">
                          <a:solidFill>
                            <a:schemeClr val="accent4">
                              <a:lumMod val="75000"/>
                            </a:schemeClr>
                          </a:solidFill>
                          <a:latin typeface="+mn-lt"/>
                          <a:cs typeface="Arial" panose="020B0604020202020204" pitchFamily="34" charset="0"/>
                        </a:rPr>
                        <a:t>Park</a:t>
                      </a:r>
                      <a:endParaRPr lang="en-US" sz="1600" dirty="0">
                        <a:solidFill>
                          <a:schemeClr val="accent4">
                            <a:lumMod val="75000"/>
                          </a:schemeClr>
                        </a:solidFill>
                        <a:latin typeface="+mn-lt"/>
                        <a:cs typeface="Arial" panose="020B0604020202020204" pitchFamily="34" charset="0"/>
                      </a:endParaRPr>
                    </a:p>
                  </a:txBody>
                  <a:tcPr/>
                </a:tc>
                <a:tc>
                  <a:txBody>
                    <a:bodyPr/>
                    <a:lstStyle/>
                    <a:p>
                      <a:pPr lvl="0" algn="ctr"/>
                      <a:r>
                        <a:rPr lang="en-US" sz="1600" dirty="0" smtClean="0">
                          <a:solidFill>
                            <a:schemeClr val="accent4">
                              <a:lumMod val="75000"/>
                            </a:schemeClr>
                          </a:solidFill>
                          <a:latin typeface="+mn-lt"/>
                        </a:rPr>
                        <a:t>$    100,000</a:t>
                      </a:r>
                      <a:endParaRPr lang="en-US" sz="1600" dirty="0">
                        <a:solidFill>
                          <a:schemeClr val="accent4">
                            <a:lumMod val="75000"/>
                          </a:schemeClr>
                        </a:solidFill>
                        <a:latin typeface="+mn-lt"/>
                      </a:endParaRPr>
                    </a:p>
                  </a:txBody>
                  <a:tcPr/>
                </a:tc>
                <a:extLst>
                  <a:ext uri="{0D108BD9-81ED-4DB2-BD59-A6C34878D82A}">
                    <a16:rowId xmlns:a16="http://schemas.microsoft.com/office/drawing/2014/main" val="2639999682"/>
                  </a:ext>
                </a:extLst>
              </a:tr>
              <a:tr h="249924">
                <a:tc>
                  <a:txBody>
                    <a:bodyPr/>
                    <a:lstStyle/>
                    <a:p>
                      <a:pPr lvl="0" algn="ctr"/>
                      <a:r>
                        <a:rPr lang="en-US" sz="1600" dirty="0" smtClean="0">
                          <a:solidFill>
                            <a:schemeClr val="accent4">
                              <a:lumMod val="75000"/>
                            </a:schemeClr>
                          </a:solidFill>
                          <a:latin typeface="+mn-lt"/>
                          <a:cs typeface="Arial" panose="020B0604020202020204" pitchFamily="34" charset="0"/>
                        </a:rPr>
                        <a:t>Roofing</a:t>
                      </a:r>
                      <a:endParaRPr lang="en-US" sz="1600" dirty="0">
                        <a:solidFill>
                          <a:schemeClr val="accent4">
                            <a:lumMod val="75000"/>
                          </a:schemeClr>
                        </a:solidFill>
                        <a:latin typeface="+mn-lt"/>
                        <a:cs typeface="Arial" panose="020B0604020202020204" pitchFamily="34" charset="0"/>
                      </a:endParaRPr>
                    </a:p>
                  </a:txBody>
                  <a:tcPr/>
                </a:tc>
                <a:tc>
                  <a:txBody>
                    <a:bodyPr/>
                    <a:lstStyle/>
                    <a:p>
                      <a:pPr lvl="0" algn="ctr"/>
                      <a:r>
                        <a:rPr lang="en-US" sz="1600" dirty="0" smtClean="0">
                          <a:solidFill>
                            <a:schemeClr val="accent4">
                              <a:lumMod val="75000"/>
                            </a:schemeClr>
                          </a:solidFill>
                          <a:latin typeface="+mn-lt"/>
                          <a:cs typeface="Arial" panose="020B0604020202020204" pitchFamily="34" charset="0"/>
                        </a:rPr>
                        <a:t>Pine Island</a:t>
                      </a:r>
                      <a:endParaRPr lang="en-US" sz="1600" dirty="0">
                        <a:solidFill>
                          <a:schemeClr val="accent4">
                            <a:lumMod val="75000"/>
                          </a:schemeClr>
                        </a:solidFill>
                        <a:latin typeface="+mn-lt"/>
                        <a:cs typeface="Arial" panose="020B0604020202020204" pitchFamily="34" charset="0"/>
                      </a:endParaRPr>
                    </a:p>
                  </a:txBody>
                  <a:tcPr/>
                </a:tc>
                <a:tc>
                  <a:txBody>
                    <a:bodyPr/>
                    <a:lstStyle/>
                    <a:p>
                      <a:pPr lvl="0" algn="ctr"/>
                      <a:r>
                        <a:rPr lang="en-US" sz="1600" dirty="0" smtClean="0">
                          <a:solidFill>
                            <a:schemeClr val="accent4">
                              <a:lumMod val="75000"/>
                            </a:schemeClr>
                          </a:solidFill>
                          <a:latin typeface="+mn-lt"/>
                        </a:rPr>
                        <a:t>$   760,000</a:t>
                      </a:r>
                      <a:endParaRPr lang="en-US" sz="1600" dirty="0">
                        <a:solidFill>
                          <a:schemeClr val="accent4">
                            <a:lumMod val="75000"/>
                          </a:schemeClr>
                        </a:solidFill>
                        <a:latin typeface="+mn-lt"/>
                      </a:endParaRPr>
                    </a:p>
                  </a:txBody>
                  <a:tcPr/>
                </a:tc>
                <a:extLst>
                  <a:ext uri="{0D108BD9-81ED-4DB2-BD59-A6C34878D82A}">
                    <a16:rowId xmlns:a16="http://schemas.microsoft.com/office/drawing/2014/main" val="1095739749"/>
                  </a:ext>
                </a:extLst>
              </a:tr>
              <a:tr h="248752">
                <a:tc>
                  <a:txBody>
                    <a:bodyPr/>
                    <a:lstStyle/>
                    <a:p>
                      <a:pPr lvl="0" algn="ctr"/>
                      <a:r>
                        <a:rPr lang="en-US" sz="1600" dirty="0" smtClean="0">
                          <a:latin typeface="+mn-lt"/>
                        </a:rPr>
                        <a:t>Security</a:t>
                      </a:r>
                      <a:r>
                        <a:rPr lang="en-US" sz="1600" baseline="0" dirty="0" smtClean="0">
                          <a:latin typeface="+mn-lt"/>
                        </a:rPr>
                        <a:t> </a:t>
                      </a:r>
                      <a:endParaRPr lang="en-US" sz="1600" dirty="0">
                        <a:latin typeface="+mn-lt"/>
                      </a:endParaRPr>
                    </a:p>
                  </a:txBody>
                  <a:tcPr/>
                </a:tc>
                <a:tc>
                  <a:txBody>
                    <a:bodyPr/>
                    <a:lstStyle/>
                    <a:p>
                      <a:pPr lvl="0" algn="ctr"/>
                      <a:r>
                        <a:rPr lang="en-US" sz="1600" dirty="0" smtClean="0">
                          <a:latin typeface="+mn-lt"/>
                        </a:rPr>
                        <a:t>HS/MS Exterior</a:t>
                      </a:r>
                      <a:r>
                        <a:rPr lang="en-US" sz="1600" baseline="0" dirty="0" smtClean="0">
                          <a:latin typeface="+mn-lt"/>
                        </a:rPr>
                        <a:t> Doors</a:t>
                      </a:r>
                      <a:endParaRPr lang="en-US" sz="1600" dirty="0">
                        <a:latin typeface="+mn-lt"/>
                      </a:endParaRPr>
                    </a:p>
                  </a:txBody>
                  <a:tcPr/>
                </a:tc>
                <a:tc>
                  <a:txBody>
                    <a:bodyPr/>
                    <a:lstStyle/>
                    <a:p>
                      <a:pPr lvl="0" algn="ctr"/>
                      <a:r>
                        <a:rPr lang="en-US" sz="1600" dirty="0" smtClean="0">
                          <a:solidFill>
                            <a:schemeClr val="accent4">
                              <a:lumMod val="75000"/>
                            </a:schemeClr>
                          </a:solidFill>
                          <a:latin typeface="+mn-lt"/>
                        </a:rPr>
                        <a:t>$  750,000</a:t>
                      </a:r>
                      <a:endParaRPr lang="en-US" sz="1600" dirty="0">
                        <a:solidFill>
                          <a:schemeClr val="accent4">
                            <a:lumMod val="75000"/>
                          </a:schemeClr>
                        </a:solidFill>
                        <a:latin typeface="+mn-lt"/>
                      </a:endParaRPr>
                    </a:p>
                  </a:txBody>
                  <a:tcPr/>
                </a:tc>
                <a:extLst>
                  <a:ext uri="{0D108BD9-81ED-4DB2-BD59-A6C34878D82A}">
                    <a16:rowId xmlns:a16="http://schemas.microsoft.com/office/drawing/2014/main" val="2716428348"/>
                  </a:ext>
                </a:extLst>
              </a:tr>
              <a:tr h="288610">
                <a:tc>
                  <a:txBody>
                    <a:bodyPr/>
                    <a:lstStyle/>
                    <a:p>
                      <a:pPr lvl="0" algn="ctr"/>
                      <a:r>
                        <a:rPr lang="en-US" sz="1600" dirty="0" smtClean="0">
                          <a:latin typeface="+mn-lt"/>
                        </a:rPr>
                        <a:t>Sub Total</a:t>
                      </a:r>
                      <a:endParaRPr lang="en-US" sz="1600" dirty="0">
                        <a:latin typeface="+mn-lt"/>
                      </a:endParaRPr>
                    </a:p>
                  </a:txBody>
                  <a:tcPr/>
                </a:tc>
                <a:tc>
                  <a:txBody>
                    <a:bodyPr/>
                    <a:lstStyle/>
                    <a:p>
                      <a:pPr lvl="0" algn="ctr"/>
                      <a:endParaRPr lang="en-US" sz="1600" dirty="0">
                        <a:latin typeface="+mn-lt"/>
                      </a:endParaRPr>
                    </a:p>
                  </a:txBody>
                  <a:tcPr/>
                </a:tc>
                <a:tc>
                  <a:txBody>
                    <a:bodyPr/>
                    <a:lstStyle/>
                    <a:p>
                      <a:pPr lvl="0" algn="ctr"/>
                      <a:r>
                        <a:rPr lang="en-US" sz="1600" dirty="0" smtClean="0">
                          <a:solidFill>
                            <a:schemeClr val="accent4">
                              <a:lumMod val="75000"/>
                            </a:schemeClr>
                          </a:solidFill>
                          <a:latin typeface="+mn-lt"/>
                        </a:rPr>
                        <a:t>$11,454,000</a:t>
                      </a:r>
                      <a:endParaRPr lang="en-US" sz="1600" dirty="0">
                        <a:solidFill>
                          <a:schemeClr val="accent4">
                            <a:lumMod val="75000"/>
                          </a:schemeClr>
                        </a:solidFill>
                        <a:latin typeface="+mn-lt"/>
                      </a:endParaRPr>
                    </a:p>
                  </a:txBody>
                  <a:tcPr/>
                </a:tc>
                <a:extLst>
                  <a:ext uri="{0D108BD9-81ED-4DB2-BD59-A6C34878D82A}">
                    <a16:rowId xmlns:a16="http://schemas.microsoft.com/office/drawing/2014/main" val="2870173295"/>
                  </a:ext>
                </a:extLst>
              </a:tr>
              <a:tr h="579120">
                <a:tc>
                  <a:txBody>
                    <a:bodyPr/>
                    <a:lstStyle/>
                    <a:p>
                      <a:pPr lvl="0" algn="ctr"/>
                      <a:r>
                        <a:rPr lang="en-US" sz="1600" dirty="0" smtClean="0">
                          <a:latin typeface="+mn-lt"/>
                        </a:rPr>
                        <a:t>Incidentals</a:t>
                      </a:r>
                    </a:p>
                    <a:p>
                      <a:pPr lvl="0" algn="ctr"/>
                      <a:r>
                        <a:rPr lang="en-US" sz="1600" dirty="0" smtClean="0">
                          <a:latin typeface="+mn-lt"/>
                        </a:rPr>
                        <a:t>22.95%</a:t>
                      </a:r>
                      <a:endParaRPr lang="en-US" sz="1600" dirty="0">
                        <a:latin typeface="+mn-lt"/>
                      </a:endParaRPr>
                    </a:p>
                  </a:txBody>
                  <a:tcPr/>
                </a:tc>
                <a:tc>
                  <a:txBody>
                    <a:bodyPr/>
                    <a:lstStyle/>
                    <a:p>
                      <a:pPr lvl="0" algn="ctr"/>
                      <a:r>
                        <a:rPr lang="en-US" sz="1600" dirty="0" smtClean="0">
                          <a:latin typeface="+mn-lt"/>
                        </a:rPr>
                        <a:t>Increase prices, Engineering, CM, other costs</a:t>
                      </a:r>
                      <a:endParaRPr lang="en-US" sz="1600" dirty="0">
                        <a:latin typeface="+mn-lt"/>
                      </a:endParaRPr>
                    </a:p>
                  </a:txBody>
                  <a:tcPr/>
                </a:tc>
                <a:tc>
                  <a:txBody>
                    <a:bodyPr/>
                    <a:lstStyle/>
                    <a:p>
                      <a:pPr lvl="0" algn="ctr"/>
                      <a:r>
                        <a:rPr lang="en-US" sz="1600" dirty="0" smtClean="0">
                          <a:solidFill>
                            <a:schemeClr val="accent4">
                              <a:lumMod val="75000"/>
                            </a:schemeClr>
                          </a:solidFill>
                          <a:latin typeface="+mn-lt"/>
                        </a:rPr>
                        <a:t>$2,629,426</a:t>
                      </a:r>
                      <a:endParaRPr lang="en-US" sz="1600" dirty="0">
                        <a:solidFill>
                          <a:schemeClr val="accent4">
                            <a:lumMod val="75000"/>
                          </a:schemeClr>
                        </a:solidFill>
                        <a:latin typeface="+mn-lt"/>
                      </a:endParaRPr>
                    </a:p>
                  </a:txBody>
                  <a:tcPr/>
                </a:tc>
                <a:extLst>
                  <a:ext uri="{0D108BD9-81ED-4DB2-BD59-A6C34878D82A}">
                    <a16:rowId xmlns:a16="http://schemas.microsoft.com/office/drawing/2014/main" val="3245712926"/>
                  </a:ext>
                </a:extLst>
              </a:tr>
              <a:tr h="266112">
                <a:tc>
                  <a:txBody>
                    <a:bodyPr/>
                    <a:lstStyle/>
                    <a:p>
                      <a:pPr lvl="0" algn="ctr"/>
                      <a:r>
                        <a:rPr lang="en-US" sz="1600" dirty="0" smtClean="0">
                          <a:latin typeface="+mn-lt"/>
                        </a:rPr>
                        <a:t>Grand Total</a:t>
                      </a:r>
                      <a:endParaRPr lang="en-US" sz="1600" dirty="0">
                        <a:latin typeface="+mn-lt"/>
                      </a:endParaRPr>
                    </a:p>
                  </a:txBody>
                  <a:tcPr/>
                </a:tc>
                <a:tc>
                  <a:txBody>
                    <a:bodyPr/>
                    <a:lstStyle/>
                    <a:p>
                      <a:pPr lvl="0" algn="ctr"/>
                      <a:endParaRPr lang="en-US" sz="1600" dirty="0">
                        <a:latin typeface="+mn-lt"/>
                      </a:endParaRPr>
                    </a:p>
                  </a:txBody>
                  <a:tcPr/>
                </a:tc>
                <a:tc>
                  <a:txBody>
                    <a:bodyPr/>
                    <a:lstStyle/>
                    <a:p>
                      <a:pPr lvl="0" algn="ctr"/>
                      <a:r>
                        <a:rPr lang="en-US" sz="1600" dirty="0" smtClean="0">
                          <a:solidFill>
                            <a:schemeClr val="accent4">
                              <a:lumMod val="75000"/>
                            </a:schemeClr>
                          </a:solidFill>
                          <a:latin typeface="+mn-lt"/>
                        </a:rPr>
                        <a:t>$14,083,426</a:t>
                      </a:r>
                      <a:endParaRPr lang="en-US" sz="1600" dirty="0">
                        <a:solidFill>
                          <a:schemeClr val="accent4">
                            <a:lumMod val="75000"/>
                          </a:schemeClr>
                        </a:solidFill>
                        <a:latin typeface="+mn-lt"/>
                      </a:endParaRPr>
                    </a:p>
                  </a:txBody>
                  <a:tcPr/>
                </a:tc>
                <a:extLst>
                  <a:ext uri="{0D108BD9-81ED-4DB2-BD59-A6C34878D82A}">
                    <a16:rowId xmlns:a16="http://schemas.microsoft.com/office/drawing/2014/main" val="1091621990"/>
                  </a:ext>
                </a:extLst>
              </a:tr>
            </a:tbl>
          </a:graphicData>
        </a:graphic>
      </p:graphicFrame>
      <p:sp>
        <p:nvSpPr>
          <p:cNvPr id="8" name="Slide Number Placeholder 7"/>
          <p:cNvSpPr>
            <a:spLocks noGrp="1"/>
          </p:cNvSpPr>
          <p:nvPr>
            <p:ph type="sldNum" sz="quarter" idx="12"/>
          </p:nvPr>
        </p:nvSpPr>
        <p:spPr/>
        <p:txBody>
          <a:bodyPr/>
          <a:lstStyle/>
          <a:p>
            <a:fld id="{37EE8982-0C16-1F43-BDA8-44DDC9B92CED}" type="slidenum">
              <a:rPr lang="en-US" smtClean="0"/>
              <a:t>6</a:t>
            </a:fld>
            <a:endParaRPr lang="en-US"/>
          </a:p>
        </p:txBody>
      </p:sp>
      <p:graphicFrame>
        <p:nvGraphicFramePr>
          <p:cNvPr id="3" name="Table 2"/>
          <p:cNvGraphicFramePr>
            <a:graphicFrameLocks noGrp="1"/>
          </p:cNvGraphicFramePr>
          <p:nvPr>
            <p:extLst>
              <p:ext uri="{D42A27DB-BD31-4B8C-83A1-F6EECF244321}">
                <p14:modId xmlns:p14="http://schemas.microsoft.com/office/powerpoint/2010/main" val="3556068578"/>
              </p:ext>
            </p:extLst>
          </p:nvPr>
        </p:nvGraphicFramePr>
        <p:xfrm>
          <a:off x="7186245" y="1740875"/>
          <a:ext cx="4507524" cy="1767840"/>
        </p:xfrm>
        <a:graphic>
          <a:graphicData uri="http://schemas.openxmlformats.org/drawingml/2006/table">
            <a:tbl>
              <a:tblPr firstRow="1" bandRow="1">
                <a:tableStyleId>{C4B1156A-380E-4F78-BDF5-A606A8083BF9}</a:tableStyleId>
              </a:tblPr>
              <a:tblGrid>
                <a:gridCol w="1502508">
                  <a:extLst>
                    <a:ext uri="{9D8B030D-6E8A-4147-A177-3AD203B41FA5}">
                      <a16:colId xmlns:a16="http://schemas.microsoft.com/office/drawing/2014/main" val="1647261"/>
                    </a:ext>
                  </a:extLst>
                </a:gridCol>
                <a:gridCol w="1502508">
                  <a:extLst>
                    <a:ext uri="{9D8B030D-6E8A-4147-A177-3AD203B41FA5}">
                      <a16:colId xmlns:a16="http://schemas.microsoft.com/office/drawing/2014/main" val="910690443"/>
                    </a:ext>
                  </a:extLst>
                </a:gridCol>
                <a:gridCol w="1502508">
                  <a:extLst>
                    <a:ext uri="{9D8B030D-6E8A-4147-A177-3AD203B41FA5}">
                      <a16:colId xmlns:a16="http://schemas.microsoft.com/office/drawing/2014/main" val="3113118729"/>
                    </a:ext>
                  </a:extLst>
                </a:gridCol>
              </a:tblGrid>
              <a:tr h="325983">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dirty="0" smtClean="0"/>
                        <a:t>Proposition 2</a:t>
                      </a:r>
                      <a:endParaRPr lang="en-US" sz="1800" dirty="0"/>
                    </a:p>
                  </a:txBody>
                  <a:tcPr/>
                </a:tc>
                <a:tc>
                  <a:txBody>
                    <a:bodyPr/>
                    <a:lstStyle/>
                    <a:p>
                      <a:pPr algn="ctr"/>
                      <a:endParaRPr lang="en-US" sz="1800" dirty="0"/>
                    </a:p>
                  </a:txBody>
                  <a:tcPr/>
                </a:tc>
                <a:tc>
                  <a:txBody>
                    <a:bodyPr/>
                    <a:lstStyle/>
                    <a:p>
                      <a:pPr algn="ctr"/>
                      <a:endParaRPr lang="en-US" sz="1800" dirty="0"/>
                    </a:p>
                  </a:txBody>
                  <a:tcPr/>
                </a:tc>
                <a:extLst>
                  <a:ext uri="{0D108BD9-81ED-4DB2-BD59-A6C34878D82A}">
                    <a16:rowId xmlns:a16="http://schemas.microsoft.com/office/drawing/2014/main" val="3788300691"/>
                  </a:ext>
                </a:extLst>
              </a:tr>
              <a:tr h="325983">
                <a:tc>
                  <a:txBody>
                    <a:bodyPr/>
                    <a:lstStyle/>
                    <a:p>
                      <a:pPr algn="ctr"/>
                      <a:r>
                        <a:rPr lang="en-US" sz="1800" dirty="0" smtClean="0"/>
                        <a:t>Contract</a:t>
                      </a:r>
                      <a:endParaRPr lang="en-US" sz="1800" dirty="0"/>
                    </a:p>
                  </a:txBody>
                  <a:tcPr/>
                </a:tc>
                <a:tc>
                  <a:txBody>
                    <a:bodyPr/>
                    <a:lstStyle/>
                    <a:p>
                      <a:pPr algn="ctr"/>
                      <a:r>
                        <a:rPr lang="en-US" sz="1800" dirty="0" smtClean="0"/>
                        <a:t>Building</a:t>
                      </a:r>
                      <a:endParaRPr lang="en-US" sz="1800" dirty="0"/>
                    </a:p>
                  </a:txBody>
                  <a:tcPr/>
                </a:tc>
                <a:tc>
                  <a:txBody>
                    <a:bodyPr/>
                    <a:lstStyle/>
                    <a:p>
                      <a:pPr algn="ctr"/>
                      <a:r>
                        <a:rPr lang="en-US" sz="1800" dirty="0" smtClean="0"/>
                        <a:t>Total</a:t>
                      </a:r>
                      <a:endParaRPr lang="en-US" sz="1800" dirty="0"/>
                    </a:p>
                  </a:txBody>
                  <a:tcPr/>
                </a:tc>
                <a:extLst>
                  <a:ext uri="{0D108BD9-81ED-4DB2-BD59-A6C34878D82A}">
                    <a16:rowId xmlns:a16="http://schemas.microsoft.com/office/drawing/2014/main" val="1516320011"/>
                  </a:ext>
                </a:extLst>
              </a:tr>
              <a:tr h="325983">
                <a:tc>
                  <a:txBody>
                    <a:bodyPr/>
                    <a:lstStyle/>
                    <a:p>
                      <a:pPr algn="ctr"/>
                      <a:r>
                        <a:rPr lang="en-US" sz="1800" dirty="0" smtClean="0"/>
                        <a:t>Roofing</a:t>
                      </a:r>
                      <a:endParaRPr lang="en-US" sz="1800" dirty="0"/>
                    </a:p>
                  </a:txBody>
                  <a:tcPr/>
                </a:tc>
                <a:tc>
                  <a:txBody>
                    <a:bodyPr/>
                    <a:lstStyle/>
                    <a:p>
                      <a:pPr algn="ctr"/>
                      <a:r>
                        <a:rPr lang="en-US" sz="1800" dirty="0" smtClean="0"/>
                        <a:t>Kings</a:t>
                      </a:r>
                      <a:endParaRPr lang="en-US" sz="1800" dirty="0"/>
                    </a:p>
                  </a:txBody>
                  <a:tcPr/>
                </a:tc>
                <a:tc>
                  <a:txBody>
                    <a:bodyPr/>
                    <a:lstStyle/>
                    <a:p>
                      <a:pPr algn="ctr"/>
                      <a:r>
                        <a:rPr lang="en-US" sz="1800" dirty="0" smtClean="0"/>
                        <a:t>$1,041,159</a:t>
                      </a:r>
                      <a:endParaRPr lang="en-US" sz="1800" dirty="0"/>
                    </a:p>
                  </a:txBody>
                  <a:tcPr/>
                </a:tc>
                <a:extLst>
                  <a:ext uri="{0D108BD9-81ED-4DB2-BD59-A6C34878D82A}">
                    <a16:rowId xmlns:a16="http://schemas.microsoft.com/office/drawing/2014/main" val="1667529121"/>
                  </a:ext>
                </a:extLst>
              </a:tr>
              <a:tr h="298818">
                <a:tc>
                  <a:txBody>
                    <a:bodyPr/>
                    <a:lstStyle/>
                    <a:p>
                      <a:pPr algn="ctr"/>
                      <a:endParaRPr lang="en-US" sz="1600" dirty="0"/>
                    </a:p>
                  </a:txBody>
                  <a:tcPr/>
                </a:tc>
                <a:tc>
                  <a:txBody>
                    <a:bodyPr/>
                    <a:lstStyle/>
                    <a:p>
                      <a:pPr algn="ctr"/>
                      <a:endParaRPr lang="en-US" sz="1600" dirty="0"/>
                    </a:p>
                  </a:txBody>
                  <a:tcPr/>
                </a:tc>
                <a:tc>
                  <a:txBody>
                    <a:bodyPr/>
                    <a:lstStyle/>
                    <a:p>
                      <a:pPr algn="ctr"/>
                      <a:endParaRPr lang="en-US" sz="1600" dirty="0"/>
                    </a:p>
                  </a:txBody>
                  <a:tcPr/>
                </a:tc>
                <a:extLst>
                  <a:ext uri="{0D108BD9-81ED-4DB2-BD59-A6C34878D82A}">
                    <a16:rowId xmlns:a16="http://schemas.microsoft.com/office/drawing/2014/main" val="1582944433"/>
                  </a:ext>
                </a:extLst>
              </a:tr>
              <a:tr h="298818">
                <a:tc>
                  <a:txBody>
                    <a:bodyPr/>
                    <a:lstStyle/>
                    <a:p>
                      <a:pPr algn="ctr"/>
                      <a:r>
                        <a:rPr lang="en-US" sz="1600" dirty="0" smtClean="0"/>
                        <a:t>Grand Total</a:t>
                      </a:r>
                      <a:endParaRPr lang="en-US" sz="1600" dirty="0"/>
                    </a:p>
                  </a:txBody>
                  <a:tcPr/>
                </a:tc>
                <a:tc>
                  <a:txBody>
                    <a:bodyPr/>
                    <a:lstStyle/>
                    <a:p>
                      <a:pPr algn="ctr"/>
                      <a:endParaRPr lang="en-US" sz="1600"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dirty="0" smtClean="0"/>
                        <a:t>$1,041,159</a:t>
                      </a:r>
                      <a:endParaRPr lang="en-US" sz="1600" dirty="0"/>
                    </a:p>
                  </a:txBody>
                  <a:tcPr/>
                </a:tc>
                <a:extLst>
                  <a:ext uri="{0D108BD9-81ED-4DB2-BD59-A6C34878D82A}">
                    <a16:rowId xmlns:a16="http://schemas.microsoft.com/office/drawing/2014/main" val="303324821"/>
                  </a:ext>
                </a:extLst>
              </a:tr>
            </a:tbl>
          </a:graphicData>
        </a:graphic>
      </p:graphicFrame>
    </p:spTree>
    <p:extLst>
      <p:ext uri="{BB962C8B-B14F-4D97-AF65-F5344CB8AC3E}">
        <p14:creationId xmlns:p14="http://schemas.microsoft.com/office/powerpoint/2010/main" val="28549535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002315"/>
            <a:ext cx="10972800" cy="398593"/>
          </a:xfrm>
        </p:spPr>
        <p:txBody>
          <a:bodyPr>
            <a:noAutofit/>
          </a:bodyPr>
          <a:lstStyle/>
          <a:p>
            <a:r>
              <a:rPr lang="en-US" sz="3200" u="sng" dirty="0"/>
              <a:t>Capital </a:t>
            </a:r>
            <a:r>
              <a:rPr lang="en-US" sz="3200" u="sng" dirty="0" smtClean="0"/>
              <a:t>Project Financing 2024</a:t>
            </a:r>
            <a:endParaRPr lang="en-US" sz="3200" u="sng" dirty="0"/>
          </a:p>
        </p:txBody>
      </p:sp>
      <p:sp>
        <p:nvSpPr>
          <p:cNvPr id="3" name="Text Placeholder 2"/>
          <p:cNvSpPr>
            <a:spLocks noGrp="1"/>
          </p:cNvSpPr>
          <p:nvPr>
            <p:ph type="body" idx="1"/>
          </p:nvPr>
        </p:nvSpPr>
        <p:spPr>
          <a:xfrm>
            <a:off x="228600" y="1242037"/>
            <a:ext cx="3393831" cy="371059"/>
          </a:xfrm>
        </p:spPr>
        <p:txBody>
          <a:bodyPr>
            <a:normAutofit fontScale="92500" lnSpcReduction="20000"/>
          </a:bodyPr>
          <a:lstStyle/>
          <a:p>
            <a:r>
              <a:rPr lang="en-US" dirty="0" smtClean="0"/>
              <a:t>Funding</a:t>
            </a:r>
            <a:endParaRPr lang="en-US" dirty="0"/>
          </a:p>
        </p:txBody>
      </p:sp>
      <p:sp>
        <p:nvSpPr>
          <p:cNvPr id="8" name="Slide Number Placeholder 7"/>
          <p:cNvSpPr>
            <a:spLocks noGrp="1"/>
          </p:cNvSpPr>
          <p:nvPr>
            <p:ph type="sldNum" sz="quarter" idx="12"/>
          </p:nvPr>
        </p:nvSpPr>
        <p:spPr/>
        <p:txBody>
          <a:bodyPr/>
          <a:lstStyle/>
          <a:p>
            <a:fld id="{37EE8982-0C16-1F43-BDA8-44DDC9B92CED}" type="slidenum">
              <a:rPr lang="en-US" smtClean="0"/>
              <a:t>7</a:t>
            </a:fld>
            <a:endParaRPr lang="en-US"/>
          </a:p>
        </p:txBody>
      </p:sp>
      <p:graphicFrame>
        <p:nvGraphicFramePr>
          <p:cNvPr id="11" name="Content Placeholder 10"/>
          <p:cNvGraphicFramePr>
            <a:graphicFrameLocks noGrp="1"/>
          </p:cNvGraphicFramePr>
          <p:nvPr>
            <p:ph sz="half" idx="2"/>
            <p:extLst>
              <p:ext uri="{D42A27DB-BD31-4B8C-83A1-F6EECF244321}">
                <p14:modId xmlns:p14="http://schemas.microsoft.com/office/powerpoint/2010/main" val="914052844"/>
              </p:ext>
            </p:extLst>
          </p:nvPr>
        </p:nvGraphicFramePr>
        <p:xfrm>
          <a:off x="228600" y="1684069"/>
          <a:ext cx="5199604" cy="2099784"/>
        </p:xfrm>
        <a:graphic>
          <a:graphicData uri="http://schemas.openxmlformats.org/drawingml/2006/table">
            <a:tbl>
              <a:tblPr firstRow="1" bandRow="1">
                <a:tableStyleId>{C4B1156A-380E-4F78-BDF5-A606A8083BF9}</a:tableStyleId>
              </a:tblPr>
              <a:tblGrid>
                <a:gridCol w="2766149">
                  <a:extLst>
                    <a:ext uri="{9D8B030D-6E8A-4147-A177-3AD203B41FA5}">
                      <a16:colId xmlns:a16="http://schemas.microsoft.com/office/drawing/2014/main" val="928419498"/>
                    </a:ext>
                  </a:extLst>
                </a:gridCol>
                <a:gridCol w="610097">
                  <a:extLst>
                    <a:ext uri="{9D8B030D-6E8A-4147-A177-3AD203B41FA5}">
                      <a16:colId xmlns:a16="http://schemas.microsoft.com/office/drawing/2014/main" val="1405525045"/>
                    </a:ext>
                  </a:extLst>
                </a:gridCol>
                <a:gridCol w="1823358">
                  <a:extLst>
                    <a:ext uri="{9D8B030D-6E8A-4147-A177-3AD203B41FA5}">
                      <a16:colId xmlns:a16="http://schemas.microsoft.com/office/drawing/2014/main" val="2901424465"/>
                    </a:ext>
                  </a:extLst>
                </a:gridCol>
              </a:tblGrid>
              <a:tr h="342938">
                <a:tc>
                  <a:txBody>
                    <a:bodyPr/>
                    <a:lstStyle/>
                    <a:p>
                      <a:r>
                        <a:rPr lang="en-US" dirty="0" smtClean="0"/>
                        <a:t>Proposition</a:t>
                      </a:r>
                      <a:r>
                        <a:rPr lang="en-US" baseline="0" dirty="0" smtClean="0"/>
                        <a:t> 1</a:t>
                      </a:r>
                      <a:endParaRPr lang="en-US" dirty="0"/>
                    </a:p>
                  </a:txBody>
                  <a:tcPr/>
                </a:tc>
                <a:tc>
                  <a:txBody>
                    <a:bodyPr/>
                    <a:lstStyle/>
                    <a:p>
                      <a:endParaRPr lang="en-US" dirty="0"/>
                    </a:p>
                  </a:txBody>
                  <a:tcPr/>
                </a:tc>
                <a:tc>
                  <a:txBody>
                    <a:bodyPr/>
                    <a:lstStyle/>
                    <a:p>
                      <a:r>
                        <a:rPr lang="en-US" sz="1600" dirty="0" smtClean="0"/>
                        <a:t>Projected</a:t>
                      </a:r>
                      <a:endParaRPr lang="en-US" sz="1600" dirty="0"/>
                    </a:p>
                  </a:txBody>
                  <a:tcPr/>
                </a:tc>
                <a:extLst>
                  <a:ext uri="{0D108BD9-81ED-4DB2-BD59-A6C34878D82A}">
                    <a16:rowId xmlns:a16="http://schemas.microsoft.com/office/drawing/2014/main" val="3049775029"/>
                  </a:ext>
                </a:extLst>
              </a:tr>
              <a:tr h="314360">
                <a:tc>
                  <a:txBody>
                    <a:bodyPr/>
                    <a:lstStyle/>
                    <a:p>
                      <a:r>
                        <a:rPr lang="en-US" sz="1600" dirty="0" smtClean="0"/>
                        <a:t>Maximum</a:t>
                      </a:r>
                      <a:r>
                        <a:rPr lang="en-US" sz="1600" baseline="0" dirty="0" smtClean="0"/>
                        <a:t> Project</a:t>
                      </a:r>
                      <a:endParaRPr lang="en-US" sz="1600" dirty="0"/>
                    </a:p>
                  </a:txBody>
                  <a:tcPr/>
                </a:tc>
                <a:tc>
                  <a:txBody>
                    <a:bodyPr/>
                    <a:lstStyle/>
                    <a:p>
                      <a:endParaRPr lang="en-US" sz="1600" dirty="0"/>
                    </a:p>
                  </a:txBody>
                  <a:tcPr/>
                </a:tc>
                <a:tc>
                  <a:txBody>
                    <a:bodyPr/>
                    <a:lstStyle/>
                    <a:p>
                      <a:r>
                        <a:rPr lang="en-US" sz="1600" dirty="0" smtClean="0"/>
                        <a:t>$14,083,426</a:t>
                      </a:r>
                      <a:endParaRPr lang="en-US" sz="1600" dirty="0"/>
                    </a:p>
                  </a:txBody>
                  <a:tcPr/>
                </a:tc>
                <a:extLst>
                  <a:ext uri="{0D108BD9-81ED-4DB2-BD59-A6C34878D82A}">
                    <a16:rowId xmlns:a16="http://schemas.microsoft.com/office/drawing/2014/main" val="1792638459"/>
                  </a:ext>
                </a:extLst>
              </a:tr>
              <a:tr h="314360">
                <a:tc>
                  <a:txBody>
                    <a:bodyPr/>
                    <a:lstStyle/>
                    <a:p>
                      <a:endParaRPr lang="en-US" sz="1600" dirty="0"/>
                    </a:p>
                  </a:txBody>
                  <a:tcPr/>
                </a:tc>
                <a:tc>
                  <a:txBody>
                    <a:bodyPr/>
                    <a:lstStyle/>
                    <a:p>
                      <a:endParaRPr lang="en-US" sz="1600" dirty="0"/>
                    </a:p>
                  </a:txBody>
                  <a:tcPr/>
                </a:tc>
                <a:tc>
                  <a:txBody>
                    <a:bodyPr/>
                    <a:lstStyle/>
                    <a:p>
                      <a:endParaRPr lang="en-US" sz="1600" dirty="0"/>
                    </a:p>
                  </a:txBody>
                  <a:tcPr/>
                </a:tc>
                <a:extLst>
                  <a:ext uri="{0D108BD9-81ED-4DB2-BD59-A6C34878D82A}">
                    <a16:rowId xmlns:a16="http://schemas.microsoft.com/office/drawing/2014/main" val="2198138975"/>
                  </a:ext>
                </a:extLst>
              </a:tr>
              <a:tr h="314360">
                <a:tc>
                  <a:txBody>
                    <a:bodyPr/>
                    <a:lstStyle/>
                    <a:p>
                      <a:r>
                        <a:rPr lang="en-US" sz="1600" dirty="0" smtClean="0"/>
                        <a:t>Capital Project Reserve</a:t>
                      </a:r>
                      <a:endParaRPr lang="en-US" sz="1600" dirty="0"/>
                    </a:p>
                  </a:txBody>
                  <a:tcPr/>
                </a:tc>
                <a:tc>
                  <a:txBody>
                    <a:bodyPr/>
                    <a:lstStyle/>
                    <a:p>
                      <a:endParaRPr lang="en-US" sz="1600" dirty="0"/>
                    </a:p>
                  </a:txBody>
                  <a:tcPr/>
                </a:tc>
                <a:tc>
                  <a:txBody>
                    <a:bodyPr/>
                    <a:lstStyle/>
                    <a:p>
                      <a:r>
                        <a:rPr lang="en-US" sz="1600" dirty="0" smtClean="0"/>
                        <a:t>$  5,098,200</a:t>
                      </a:r>
                      <a:endParaRPr lang="en-US" sz="1600" dirty="0"/>
                    </a:p>
                  </a:txBody>
                  <a:tcPr/>
                </a:tc>
                <a:extLst>
                  <a:ext uri="{0D108BD9-81ED-4DB2-BD59-A6C34878D82A}">
                    <a16:rowId xmlns:a16="http://schemas.microsoft.com/office/drawing/2014/main" val="4091585573"/>
                  </a:ext>
                </a:extLst>
              </a:tr>
              <a:tr h="314360">
                <a:tc>
                  <a:txBody>
                    <a:bodyPr/>
                    <a:lstStyle/>
                    <a:p>
                      <a:endParaRPr lang="en-US" sz="1600" dirty="0"/>
                    </a:p>
                  </a:txBody>
                  <a:tcPr/>
                </a:tc>
                <a:tc>
                  <a:txBody>
                    <a:bodyPr/>
                    <a:lstStyle/>
                    <a:p>
                      <a:endParaRPr lang="en-US" sz="1600" dirty="0"/>
                    </a:p>
                  </a:txBody>
                  <a:tcPr/>
                </a:tc>
                <a:tc>
                  <a:txBody>
                    <a:bodyPr/>
                    <a:lstStyle/>
                    <a:p>
                      <a:endParaRPr lang="en-US" sz="1600" dirty="0"/>
                    </a:p>
                  </a:txBody>
                  <a:tcPr/>
                </a:tc>
                <a:extLst>
                  <a:ext uri="{0D108BD9-81ED-4DB2-BD59-A6C34878D82A}">
                    <a16:rowId xmlns:a16="http://schemas.microsoft.com/office/drawing/2014/main" val="639728016"/>
                  </a:ext>
                </a:extLst>
              </a:tr>
              <a:tr h="392904">
                <a:tc>
                  <a:txBody>
                    <a:bodyPr/>
                    <a:lstStyle/>
                    <a:p>
                      <a:r>
                        <a:rPr lang="en-US" sz="1600" dirty="0" smtClean="0"/>
                        <a:t>Building Aid</a:t>
                      </a:r>
                      <a:endParaRPr lang="en-US" sz="16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smtClean="0"/>
                        <a:t>63.8%</a:t>
                      </a:r>
                      <a:endParaRPr lang="en-US" sz="1200" dirty="0"/>
                    </a:p>
                  </a:txBody>
                  <a:tcPr/>
                </a:tc>
                <a:tc>
                  <a:txBody>
                    <a:bodyPr/>
                    <a:lstStyle/>
                    <a:p>
                      <a:r>
                        <a:rPr lang="en-US" sz="1600" dirty="0" smtClean="0"/>
                        <a:t>$  8,985,226</a:t>
                      </a:r>
                      <a:endParaRPr lang="en-US" sz="1600" dirty="0"/>
                    </a:p>
                  </a:txBody>
                  <a:tcPr/>
                </a:tc>
                <a:extLst>
                  <a:ext uri="{0D108BD9-81ED-4DB2-BD59-A6C34878D82A}">
                    <a16:rowId xmlns:a16="http://schemas.microsoft.com/office/drawing/2014/main" val="3984488228"/>
                  </a:ext>
                </a:extLst>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3113854970"/>
              </p:ext>
            </p:extLst>
          </p:nvPr>
        </p:nvGraphicFramePr>
        <p:xfrm>
          <a:off x="334108" y="4437240"/>
          <a:ext cx="3364523" cy="2239052"/>
        </p:xfrm>
        <a:graphic>
          <a:graphicData uri="http://schemas.openxmlformats.org/drawingml/2006/table">
            <a:tbl>
              <a:tblPr firstRow="1" bandRow="1">
                <a:tableStyleId>{C4B1156A-380E-4F78-BDF5-A606A8083BF9}</a:tableStyleId>
              </a:tblPr>
              <a:tblGrid>
                <a:gridCol w="1802922">
                  <a:extLst>
                    <a:ext uri="{9D8B030D-6E8A-4147-A177-3AD203B41FA5}">
                      <a16:colId xmlns:a16="http://schemas.microsoft.com/office/drawing/2014/main" val="2410630409"/>
                    </a:ext>
                  </a:extLst>
                </a:gridCol>
                <a:gridCol w="1561601">
                  <a:extLst>
                    <a:ext uri="{9D8B030D-6E8A-4147-A177-3AD203B41FA5}">
                      <a16:colId xmlns:a16="http://schemas.microsoft.com/office/drawing/2014/main" val="1436327575"/>
                    </a:ext>
                  </a:extLst>
                </a:gridCol>
              </a:tblGrid>
              <a:tr h="419822">
                <a:tc>
                  <a:txBody>
                    <a:bodyPr/>
                    <a:lstStyle/>
                    <a:p>
                      <a:pPr algn="ctr"/>
                      <a:r>
                        <a:rPr lang="en-US" dirty="0" smtClean="0"/>
                        <a:t>Project</a:t>
                      </a:r>
                      <a:endParaRPr lang="en-US" dirty="0"/>
                    </a:p>
                  </a:txBody>
                  <a:tcPr/>
                </a:tc>
                <a:tc>
                  <a:txBody>
                    <a:bodyPr/>
                    <a:lstStyle/>
                    <a:p>
                      <a:pPr algn="ctr"/>
                      <a:r>
                        <a:rPr lang="en-US" dirty="0" smtClean="0"/>
                        <a:t>Amount</a:t>
                      </a:r>
                      <a:endParaRPr lang="en-US" dirty="0"/>
                    </a:p>
                  </a:txBody>
                  <a:tcPr/>
                </a:tc>
                <a:extLst>
                  <a:ext uri="{0D108BD9-81ED-4DB2-BD59-A6C34878D82A}">
                    <a16:rowId xmlns:a16="http://schemas.microsoft.com/office/drawing/2014/main" val="1125049763"/>
                  </a:ext>
                </a:extLst>
              </a:tr>
              <a:tr h="384837">
                <a:tc>
                  <a:txBody>
                    <a:bodyPr/>
                    <a:lstStyle/>
                    <a:p>
                      <a:pPr algn="ctr"/>
                      <a:r>
                        <a:rPr lang="en-US" sz="1600" dirty="0" smtClean="0"/>
                        <a:t>Proposition 1</a:t>
                      </a:r>
                      <a:endParaRPr lang="en-US" sz="1600" dirty="0"/>
                    </a:p>
                  </a:txBody>
                  <a:tcPr/>
                </a:tc>
                <a:tc>
                  <a:txBody>
                    <a:bodyPr/>
                    <a:lstStyle/>
                    <a:p>
                      <a:pPr algn="ctr"/>
                      <a:r>
                        <a:rPr lang="en-US" sz="1600" dirty="0" smtClean="0"/>
                        <a:t>$14,083,426</a:t>
                      </a:r>
                      <a:endParaRPr lang="en-US" sz="1600" dirty="0"/>
                    </a:p>
                  </a:txBody>
                  <a:tcPr/>
                </a:tc>
                <a:extLst>
                  <a:ext uri="{0D108BD9-81ED-4DB2-BD59-A6C34878D82A}">
                    <a16:rowId xmlns:a16="http://schemas.microsoft.com/office/drawing/2014/main" val="1896938941"/>
                  </a:ext>
                </a:extLst>
              </a:tr>
              <a:tr h="664719">
                <a:tc>
                  <a:txBody>
                    <a:bodyPr/>
                    <a:lstStyle/>
                    <a:p>
                      <a:pPr algn="ctr"/>
                      <a:r>
                        <a:rPr lang="en-US" sz="1600" dirty="0" smtClean="0"/>
                        <a:t>Proposition 2</a:t>
                      </a:r>
                      <a:endParaRPr lang="en-US" sz="1600" dirty="0"/>
                    </a:p>
                  </a:txBody>
                  <a:tcPr/>
                </a:tc>
                <a:tc>
                  <a:txBody>
                    <a:bodyPr/>
                    <a:lstStyle/>
                    <a:p>
                      <a:pPr algn="ctr"/>
                      <a:r>
                        <a:rPr lang="en-US" sz="1600" dirty="0" smtClean="0"/>
                        <a:t>$  1,041,159</a:t>
                      </a:r>
                      <a:endParaRPr lang="en-US" sz="1600" dirty="0"/>
                    </a:p>
                  </a:txBody>
                  <a:tcPr/>
                </a:tc>
                <a:extLst>
                  <a:ext uri="{0D108BD9-81ED-4DB2-BD59-A6C34878D82A}">
                    <a16:rowId xmlns:a16="http://schemas.microsoft.com/office/drawing/2014/main" val="2496806509"/>
                  </a:ext>
                </a:extLst>
              </a:tr>
              <a:tr h="384837">
                <a:tc>
                  <a:txBody>
                    <a:bodyPr/>
                    <a:lstStyle/>
                    <a:p>
                      <a:pPr algn="ctr"/>
                      <a:endParaRPr lang="en-US" sz="1600" dirty="0"/>
                    </a:p>
                  </a:txBody>
                  <a:tcPr/>
                </a:tc>
                <a:tc>
                  <a:txBody>
                    <a:bodyPr/>
                    <a:lstStyle/>
                    <a:p>
                      <a:pPr algn="ctr"/>
                      <a:endParaRPr lang="en-US" sz="1600" dirty="0"/>
                    </a:p>
                  </a:txBody>
                  <a:tcPr/>
                </a:tc>
                <a:extLst>
                  <a:ext uri="{0D108BD9-81ED-4DB2-BD59-A6C34878D82A}">
                    <a16:rowId xmlns:a16="http://schemas.microsoft.com/office/drawing/2014/main" val="3121204383"/>
                  </a:ext>
                </a:extLst>
              </a:tr>
              <a:tr h="384837">
                <a:tc>
                  <a:txBody>
                    <a:bodyPr/>
                    <a:lstStyle/>
                    <a:p>
                      <a:pPr algn="ctr"/>
                      <a:r>
                        <a:rPr lang="en-US" sz="1600" dirty="0" smtClean="0"/>
                        <a:t>Total Project</a:t>
                      </a:r>
                      <a:endParaRPr lang="en-US" sz="1600" dirty="0"/>
                    </a:p>
                  </a:txBody>
                  <a:tcPr/>
                </a:tc>
                <a:tc>
                  <a:txBody>
                    <a:bodyPr/>
                    <a:lstStyle/>
                    <a:p>
                      <a:pPr algn="ctr"/>
                      <a:r>
                        <a:rPr lang="en-US" sz="1600" dirty="0" smtClean="0"/>
                        <a:t>$15,124,585</a:t>
                      </a:r>
                      <a:endParaRPr lang="en-US" sz="1600" dirty="0"/>
                    </a:p>
                  </a:txBody>
                  <a:tcPr/>
                </a:tc>
                <a:extLst>
                  <a:ext uri="{0D108BD9-81ED-4DB2-BD59-A6C34878D82A}">
                    <a16:rowId xmlns:a16="http://schemas.microsoft.com/office/drawing/2014/main" val="567964735"/>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316928646"/>
              </p:ext>
            </p:extLst>
          </p:nvPr>
        </p:nvGraphicFramePr>
        <p:xfrm>
          <a:off x="5849815" y="1684069"/>
          <a:ext cx="5292968" cy="2084900"/>
        </p:xfrm>
        <a:graphic>
          <a:graphicData uri="http://schemas.openxmlformats.org/drawingml/2006/table">
            <a:tbl>
              <a:tblPr firstRow="1" bandRow="1">
                <a:tableStyleId>{C4B1156A-380E-4F78-BDF5-A606A8083BF9}</a:tableStyleId>
              </a:tblPr>
              <a:tblGrid>
                <a:gridCol w="2068114">
                  <a:extLst>
                    <a:ext uri="{9D8B030D-6E8A-4147-A177-3AD203B41FA5}">
                      <a16:colId xmlns:a16="http://schemas.microsoft.com/office/drawing/2014/main" val="125075626"/>
                    </a:ext>
                  </a:extLst>
                </a:gridCol>
                <a:gridCol w="591717">
                  <a:extLst>
                    <a:ext uri="{9D8B030D-6E8A-4147-A177-3AD203B41FA5}">
                      <a16:colId xmlns:a16="http://schemas.microsoft.com/office/drawing/2014/main" val="180099874"/>
                    </a:ext>
                  </a:extLst>
                </a:gridCol>
                <a:gridCol w="2633137">
                  <a:extLst>
                    <a:ext uri="{9D8B030D-6E8A-4147-A177-3AD203B41FA5}">
                      <a16:colId xmlns:a16="http://schemas.microsoft.com/office/drawing/2014/main" val="1103548982"/>
                    </a:ext>
                  </a:extLst>
                </a:gridCol>
              </a:tblGrid>
              <a:tr h="347164">
                <a:tc>
                  <a:txBody>
                    <a:bodyPr/>
                    <a:lstStyle/>
                    <a:p>
                      <a:r>
                        <a:rPr lang="en-US" dirty="0" smtClean="0"/>
                        <a:t>Proposition</a:t>
                      </a:r>
                      <a:r>
                        <a:rPr lang="en-US" baseline="0" dirty="0" smtClean="0"/>
                        <a:t> 2</a:t>
                      </a:r>
                      <a:endParaRPr lang="en-US" dirty="0"/>
                    </a:p>
                  </a:txBody>
                  <a:tcPr/>
                </a:tc>
                <a:tc>
                  <a:txBody>
                    <a:bodyPr/>
                    <a:lstStyle/>
                    <a:p>
                      <a:endParaRPr lang="en-US" dirty="0"/>
                    </a:p>
                  </a:txBody>
                  <a:tcPr/>
                </a:tc>
                <a:tc>
                  <a:txBody>
                    <a:bodyPr/>
                    <a:lstStyle/>
                    <a:p>
                      <a:r>
                        <a:rPr lang="en-US" dirty="0" smtClean="0"/>
                        <a:t>Projected</a:t>
                      </a:r>
                      <a:endParaRPr lang="en-US" dirty="0"/>
                    </a:p>
                  </a:txBody>
                  <a:tcPr/>
                </a:tc>
                <a:extLst>
                  <a:ext uri="{0D108BD9-81ED-4DB2-BD59-A6C34878D82A}">
                    <a16:rowId xmlns:a16="http://schemas.microsoft.com/office/drawing/2014/main" val="514613371"/>
                  </a:ext>
                </a:extLst>
              </a:tr>
              <a:tr h="300648">
                <a:tc>
                  <a:txBody>
                    <a:bodyPr/>
                    <a:lstStyle/>
                    <a:p>
                      <a:r>
                        <a:rPr lang="en-US" sz="1600" dirty="0" smtClean="0"/>
                        <a:t>Maximum Project</a:t>
                      </a:r>
                      <a:endParaRPr lang="en-US" sz="1600" dirty="0"/>
                    </a:p>
                  </a:txBody>
                  <a:tcPr/>
                </a:tc>
                <a:tc>
                  <a:txBody>
                    <a:bodyPr/>
                    <a:lstStyle/>
                    <a:p>
                      <a:endParaRPr lang="en-US" sz="1600" dirty="0"/>
                    </a:p>
                  </a:txBody>
                  <a:tcPr/>
                </a:tc>
                <a:tc>
                  <a:txBody>
                    <a:bodyPr/>
                    <a:lstStyle/>
                    <a:p>
                      <a:r>
                        <a:rPr lang="en-US" sz="1600" dirty="0" smtClean="0"/>
                        <a:t>$1,041,159</a:t>
                      </a:r>
                      <a:endParaRPr lang="en-US" sz="1600" dirty="0"/>
                    </a:p>
                  </a:txBody>
                  <a:tcPr/>
                </a:tc>
                <a:extLst>
                  <a:ext uri="{0D108BD9-81ED-4DB2-BD59-A6C34878D82A}">
                    <a16:rowId xmlns:a16="http://schemas.microsoft.com/office/drawing/2014/main" val="2307532185"/>
                  </a:ext>
                </a:extLst>
              </a:tr>
              <a:tr h="293614">
                <a:tc>
                  <a:txBody>
                    <a:bodyPr/>
                    <a:lstStyle/>
                    <a:p>
                      <a:endParaRPr lang="en-US" sz="1600" dirty="0"/>
                    </a:p>
                  </a:txBody>
                  <a:tcPr/>
                </a:tc>
                <a:tc>
                  <a:txBody>
                    <a:bodyPr/>
                    <a:lstStyle/>
                    <a:p>
                      <a:endParaRPr lang="en-US" sz="1600" dirty="0"/>
                    </a:p>
                  </a:txBody>
                  <a:tcPr/>
                </a:tc>
                <a:tc>
                  <a:txBody>
                    <a:bodyPr/>
                    <a:lstStyle/>
                    <a:p>
                      <a:endParaRPr lang="en-US" sz="1600" dirty="0"/>
                    </a:p>
                  </a:txBody>
                  <a:tcPr/>
                </a:tc>
                <a:extLst>
                  <a:ext uri="{0D108BD9-81ED-4DB2-BD59-A6C34878D82A}">
                    <a16:rowId xmlns:a16="http://schemas.microsoft.com/office/drawing/2014/main" val="3556344548"/>
                  </a:ext>
                </a:extLst>
              </a:tr>
              <a:tr h="260789">
                <a:tc>
                  <a:txBody>
                    <a:bodyPr/>
                    <a:lstStyle/>
                    <a:p>
                      <a:r>
                        <a:rPr lang="en-US" sz="1600" dirty="0" smtClean="0"/>
                        <a:t>Repair Reserve</a:t>
                      </a:r>
                      <a:endParaRPr lang="en-US" sz="1600" dirty="0"/>
                    </a:p>
                  </a:txBody>
                  <a:tcPr/>
                </a:tc>
                <a:tc>
                  <a:txBody>
                    <a:bodyPr/>
                    <a:lstStyle/>
                    <a:p>
                      <a:endParaRPr lang="en-US" sz="1600" dirty="0"/>
                    </a:p>
                  </a:txBody>
                  <a:tcPr/>
                </a:tc>
                <a:tc>
                  <a:txBody>
                    <a:bodyPr/>
                    <a:lstStyle/>
                    <a:p>
                      <a:r>
                        <a:rPr lang="en-US" sz="1600" dirty="0" smtClean="0"/>
                        <a:t>$1,041,159</a:t>
                      </a:r>
                      <a:endParaRPr lang="en-US" sz="1600" dirty="0"/>
                    </a:p>
                  </a:txBody>
                  <a:tcPr/>
                </a:tc>
                <a:extLst>
                  <a:ext uri="{0D108BD9-81ED-4DB2-BD59-A6C34878D82A}">
                    <a16:rowId xmlns:a16="http://schemas.microsoft.com/office/drawing/2014/main" val="67444273"/>
                  </a:ext>
                </a:extLst>
              </a:tr>
              <a:tr h="288925">
                <a:tc>
                  <a:txBody>
                    <a:bodyPr/>
                    <a:lstStyle/>
                    <a:p>
                      <a:endParaRPr lang="en-US" sz="1600" dirty="0"/>
                    </a:p>
                  </a:txBody>
                  <a:tcPr/>
                </a:tc>
                <a:tc>
                  <a:txBody>
                    <a:bodyPr/>
                    <a:lstStyle/>
                    <a:p>
                      <a:endParaRPr lang="en-US" sz="1600" dirty="0"/>
                    </a:p>
                  </a:txBody>
                  <a:tcPr/>
                </a:tc>
                <a:tc>
                  <a:txBody>
                    <a:bodyPr/>
                    <a:lstStyle/>
                    <a:p>
                      <a:endParaRPr lang="en-US" sz="1600" dirty="0"/>
                    </a:p>
                  </a:txBody>
                  <a:tcPr/>
                </a:tc>
                <a:extLst>
                  <a:ext uri="{0D108BD9-81ED-4DB2-BD59-A6C34878D82A}">
                    <a16:rowId xmlns:a16="http://schemas.microsoft.com/office/drawing/2014/main" val="2953716400"/>
                  </a:ext>
                </a:extLst>
              </a:tr>
              <a:tr h="378020">
                <a:tc>
                  <a:txBody>
                    <a:bodyPr/>
                    <a:lstStyle/>
                    <a:p>
                      <a:endParaRPr lang="en-US" sz="1600" dirty="0"/>
                    </a:p>
                  </a:txBody>
                  <a:tcPr/>
                </a:tc>
                <a:tc>
                  <a:txBody>
                    <a:bodyPr/>
                    <a:lstStyle/>
                    <a:p>
                      <a:endParaRPr lang="en-US" sz="1600"/>
                    </a:p>
                  </a:txBody>
                  <a:tcPr/>
                </a:tc>
                <a:tc>
                  <a:txBody>
                    <a:bodyPr/>
                    <a:lstStyle/>
                    <a:p>
                      <a:endParaRPr lang="en-US" sz="1600" dirty="0"/>
                    </a:p>
                  </a:txBody>
                  <a:tcPr/>
                </a:tc>
                <a:extLst>
                  <a:ext uri="{0D108BD9-81ED-4DB2-BD59-A6C34878D82A}">
                    <a16:rowId xmlns:a16="http://schemas.microsoft.com/office/drawing/2014/main" val="2410138978"/>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982045909"/>
              </p:ext>
            </p:extLst>
          </p:nvPr>
        </p:nvGraphicFramePr>
        <p:xfrm>
          <a:off x="4085490" y="4437295"/>
          <a:ext cx="5996356" cy="2250720"/>
        </p:xfrm>
        <a:graphic>
          <a:graphicData uri="http://schemas.openxmlformats.org/drawingml/2006/table">
            <a:tbl>
              <a:tblPr firstRow="1" bandRow="1">
                <a:tableStyleId>{C4B1156A-380E-4F78-BDF5-A606A8083BF9}</a:tableStyleId>
              </a:tblPr>
              <a:tblGrid>
                <a:gridCol w="3886202">
                  <a:extLst>
                    <a:ext uri="{9D8B030D-6E8A-4147-A177-3AD203B41FA5}">
                      <a16:colId xmlns:a16="http://schemas.microsoft.com/office/drawing/2014/main" val="2639238636"/>
                    </a:ext>
                  </a:extLst>
                </a:gridCol>
                <a:gridCol w="2110154">
                  <a:extLst>
                    <a:ext uri="{9D8B030D-6E8A-4147-A177-3AD203B41FA5}">
                      <a16:colId xmlns:a16="http://schemas.microsoft.com/office/drawing/2014/main" val="330223585"/>
                    </a:ext>
                  </a:extLst>
                </a:gridCol>
              </a:tblGrid>
              <a:tr h="421920">
                <a:tc>
                  <a:txBody>
                    <a:bodyPr/>
                    <a:lstStyle/>
                    <a:p>
                      <a:r>
                        <a:rPr lang="en-US" dirty="0" smtClean="0"/>
                        <a:t>Total Project</a:t>
                      </a:r>
                      <a:endParaRPr lang="en-US" dirty="0"/>
                    </a:p>
                  </a:txBody>
                  <a:tcPr/>
                </a:tc>
                <a:tc>
                  <a:txBody>
                    <a:bodyPr/>
                    <a:lstStyle/>
                    <a:p>
                      <a:pPr algn="ctr"/>
                      <a:r>
                        <a:rPr lang="en-US" dirty="0" smtClean="0"/>
                        <a:t>$15,124,585</a:t>
                      </a:r>
                      <a:endParaRPr lang="en-US" dirty="0"/>
                    </a:p>
                  </a:txBody>
                  <a:tcPr/>
                </a:tc>
                <a:extLst>
                  <a:ext uri="{0D108BD9-81ED-4DB2-BD59-A6C34878D82A}">
                    <a16:rowId xmlns:a16="http://schemas.microsoft.com/office/drawing/2014/main" val="3686958760"/>
                  </a:ext>
                </a:extLst>
              </a:tr>
              <a:tr h="230931">
                <a:tc>
                  <a:txBody>
                    <a:bodyPr/>
                    <a:lstStyle/>
                    <a:p>
                      <a:r>
                        <a:rPr lang="en-US" dirty="0" smtClean="0"/>
                        <a:t>Capital Reserve</a:t>
                      </a:r>
                      <a:endParaRPr lang="en-US" dirty="0"/>
                    </a:p>
                  </a:txBody>
                  <a:tcPr/>
                </a:tc>
                <a:tc>
                  <a:txBody>
                    <a:bodyPr/>
                    <a:lstStyle/>
                    <a:p>
                      <a:pPr algn="ctr"/>
                      <a:r>
                        <a:rPr lang="en-US" dirty="0" smtClean="0"/>
                        <a:t>$5,098,200</a:t>
                      </a:r>
                      <a:endParaRPr lang="en-US" dirty="0"/>
                    </a:p>
                  </a:txBody>
                  <a:tcPr/>
                </a:tc>
                <a:extLst>
                  <a:ext uri="{0D108BD9-81ED-4DB2-BD59-A6C34878D82A}">
                    <a16:rowId xmlns:a16="http://schemas.microsoft.com/office/drawing/2014/main" val="1715364500"/>
                  </a:ext>
                </a:extLst>
              </a:tr>
              <a:tr h="230931">
                <a:tc>
                  <a:txBody>
                    <a:bodyPr/>
                    <a:lstStyle/>
                    <a:p>
                      <a:r>
                        <a:rPr lang="en-US" dirty="0" smtClean="0"/>
                        <a:t>Repair</a:t>
                      </a:r>
                      <a:r>
                        <a:rPr lang="en-US" baseline="0" dirty="0" smtClean="0"/>
                        <a:t> Reserve</a:t>
                      </a:r>
                      <a:endParaRPr lang="en-US" dirty="0"/>
                    </a:p>
                  </a:txBody>
                  <a:tcPr/>
                </a:tc>
                <a:tc>
                  <a:txBody>
                    <a:bodyPr/>
                    <a:lstStyle/>
                    <a:p>
                      <a:pPr algn="ctr"/>
                      <a:r>
                        <a:rPr lang="en-US" dirty="0" smtClean="0"/>
                        <a:t>$1,041,159</a:t>
                      </a:r>
                      <a:endParaRPr lang="en-US" dirty="0"/>
                    </a:p>
                  </a:txBody>
                  <a:tcPr/>
                </a:tc>
                <a:extLst>
                  <a:ext uri="{0D108BD9-81ED-4DB2-BD59-A6C34878D82A}">
                    <a16:rowId xmlns:a16="http://schemas.microsoft.com/office/drawing/2014/main" val="1203363956"/>
                  </a:ext>
                </a:extLst>
              </a:tr>
              <a:tr h="230931">
                <a:tc>
                  <a:txBody>
                    <a:bodyPr/>
                    <a:lstStyle/>
                    <a:p>
                      <a:r>
                        <a:rPr lang="en-US" dirty="0" smtClean="0"/>
                        <a:t>Finance Amount</a:t>
                      </a:r>
                      <a:endParaRPr lang="en-US" dirty="0"/>
                    </a:p>
                  </a:txBody>
                  <a:tcPr/>
                </a:tc>
                <a:tc>
                  <a:txBody>
                    <a:bodyPr/>
                    <a:lstStyle/>
                    <a:p>
                      <a:pPr algn="ctr"/>
                      <a:r>
                        <a:rPr lang="en-US" dirty="0" smtClean="0"/>
                        <a:t>$8,985,226</a:t>
                      </a:r>
                      <a:endParaRPr lang="en-US" dirty="0"/>
                    </a:p>
                  </a:txBody>
                  <a:tcPr/>
                </a:tc>
                <a:extLst>
                  <a:ext uri="{0D108BD9-81ED-4DB2-BD59-A6C34878D82A}">
                    <a16:rowId xmlns:a16="http://schemas.microsoft.com/office/drawing/2014/main" val="1344373863"/>
                  </a:ext>
                </a:extLst>
              </a:tr>
              <a:tr h="230931">
                <a:tc>
                  <a:txBody>
                    <a:bodyPr/>
                    <a:lstStyle/>
                    <a:p>
                      <a:r>
                        <a:rPr lang="en-US" dirty="0" smtClean="0"/>
                        <a:t>Building Aid 63.8%</a:t>
                      </a:r>
                      <a:endParaRPr lang="en-US" dirty="0"/>
                    </a:p>
                  </a:txBody>
                  <a:tcPr/>
                </a:tc>
                <a:tc>
                  <a:txBody>
                    <a:bodyPr/>
                    <a:lstStyle/>
                    <a:p>
                      <a:pPr algn="ctr"/>
                      <a:r>
                        <a:rPr lang="en-US" dirty="0" smtClean="0"/>
                        <a:t>$8,985,226</a:t>
                      </a:r>
                      <a:endParaRPr lang="en-US" dirty="0"/>
                    </a:p>
                  </a:txBody>
                  <a:tcPr/>
                </a:tc>
                <a:extLst>
                  <a:ext uri="{0D108BD9-81ED-4DB2-BD59-A6C34878D82A}">
                    <a16:rowId xmlns:a16="http://schemas.microsoft.com/office/drawing/2014/main" val="2738232916"/>
                  </a:ext>
                </a:extLst>
              </a:tr>
              <a:tr h="230931">
                <a:tc>
                  <a:txBody>
                    <a:bodyPr/>
                    <a:lstStyle/>
                    <a:p>
                      <a:r>
                        <a:rPr lang="en-US" dirty="0" smtClean="0"/>
                        <a:t>Additional</a:t>
                      </a:r>
                      <a:r>
                        <a:rPr lang="en-US" baseline="0" dirty="0" smtClean="0"/>
                        <a:t> Taxpayer contribution</a:t>
                      </a:r>
                      <a:endParaRPr lang="en-US" dirty="0"/>
                    </a:p>
                  </a:txBody>
                  <a:tcPr/>
                </a:tc>
                <a:tc>
                  <a:txBody>
                    <a:bodyPr/>
                    <a:lstStyle/>
                    <a:p>
                      <a:pPr algn="ctr"/>
                      <a:r>
                        <a:rPr lang="en-US" dirty="0" smtClean="0"/>
                        <a:t>$0</a:t>
                      </a:r>
                      <a:endParaRPr lang="en-US" dirty="0"/>
                    </a:p>
                  </a:txBody>
                  <a:tcPr/>
                </a:tc>
                <a:extLst>
                  <a:ext uri="{0D108BD9-81ED-4DB2-BD59-A6C34878D82A}">
                    <a16:rowId xmlns:a16="http://schemas.microsoft.com/office/drawing/2014/main" val="3035550453"/>
                  </a:ext>
                </a:extLst>
              </a:tr>
            </a:tbl>
          </a:graphicData>
        </a:graphic>
      </p:graphicFrame>
    </p:spTree>
    <p:extLst>
      <p:ext uri="{BB962C8B-B14F-4D97-AF65-F5344CB8AC3E}">
        <p14:creationId xmlns:p14="http://schemas.microsoft.com/office/powerpoint/2010/main" val="11718357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26123"/>
            <a:ext cx="10972800" cy="445477"/>
          </a:xfrm>
        </p:spPr>
        <p:txBody>
          <a:bodyPr>
            <a:noAutofit/>
          </a:bodyPr>
          <a:lstStyle/>
          <a:p>
            <a:r>
              <a:rPr lang="en-US" sz="3200" dirty="0">
                <a:solidFill>
                  <a:srgbClr val="1C0566"/>
                </a:solidFill>
              </a:rPr>
              <a:t>Capital Project - Roofing</a:t>
            </a:r>
            <a:endParaRPr lang="en-US" sz="3200" dirty="0"/>
          </a:p>
        </p:txBody>
      </p:sp>
      <p:graphicFrame>
        <p:nvGraphicFramePr>
          <p:cNvPr id="9" name="Content Placeholder 8"/>
          <p:cNvGraphicFramePr>
            <a:graphicFrameLocks noGrp="1"/>
          </p:cNvGraphicFramePr>
          <p:nvPr>
            <p:ph sz="half" idx="2"/>
            <p:extLst>
              <p:ext uri="{D42A27DB-BD31-4B8C-83A1-F6EECF244321}">
                <p14:modId xmlns:p14="http://schemas.microsoft.com/office/powerpoint/2010/main" val="2494382428"/>
              </p:ext>
            </p:extLst>
          </p:nvPr>
        </p:nvGraphicFramePr>
        <p:xfrm>
          <a:off x="785445" y="1425831"/>
          <a:ext cx="7473462" cy="5350108"/>
        </p:xfrm>
        <a:graphic>
          <a:graphicData uri="http://schemas.openxmlformats.org/drawingml/2006/table">
            <a:tbl>
              <a:tblPr firstRow="1" bandRow="1">
                <a:tableStyleId>{C4B1156A-380E-4F78-BDF5-A606A8083BF9}</a:tableStyleId>
              </a:tblPr>
              <a:tblGrid>
                <a:gridCol w="1886695">
                  <a:extLst>
                    <a:ext uri="{9D8B030D-6E8A-4147-A177-3AD203B41FA5}">
                      <a16:colId xmlns:a16="http://schemas.microsoft.com/office/drawing/2014/main" val="3232175980"/>
                    </a:ext>
                  </a:extLst>
                </a:gridCol>
                <a:gridCol w="1595060">
                  <a:extLst>
                    <a:ext uri="{9D8B030D-6E8A-4147-A177-3AD203B41FA5}">
                      <a16:colId xmlns:a16="http://schemas.microsoft.com/office/drawing/2014/main" val="1401296083"/>
                    </a:ext>
                  </a:extLst>
                </a:gridCol>
                <a:gridCol w="387663">
                  <a:extLst>
                    <a:ext uri="{9D8B030D-6E8A-4147-A177-3AD203B41FA5}">
                      <a16:colId xmlns:a16="http://schemas.microsoft.com/office/drawing/2014/main" val="404393931"/>
                    </a:ext>
                  </a:extLst>
                </a:gridCol>
                <a:gridCol w="2109352">
                  <a:extLst>
                    <a:ext uri="{9D8B030D-6E8A-4147-A177-3AD203B41FA5}">
                      <a16:colId xmlns:a16="http://schemas.microsoft.com/office/drawing/2014/main" val="2158496183"/>
                    </a:ext>
                  </a:extLst>
                </a:gridCol>
                <a:gridCol w="1494692">
                  <a:extLst>
                    <a:ext uri="{9D8B030D-6E8A-4147-A177-3AD203B41FA5}">
                      <a16:colId xmlns:a16="http://schemas.microsoft.com/office/drawing/2014/main" val="4273523233"/>
                    </a:ext>
                  </a:extLst>
                </a:gridCol>
              </a:tblGrid>
              <a:tr h="340460">
                <a:tc>
                  <a:txBody>
                    <a:bodyPr/>
                    <a:lstStyle/>
                    <a:p>
                      <a:r>
                        <a:rPr lang="en-US" dirty="0" smtClean="0"/>
                        <a:t>Building</a:t>
                      </a:r>
                      <a:endParaRPr lang="en-US" dirty="0"/>
                    </a:p>
                  </a:txBody>
                  <a:tcPr/>
                </a:tc>
                <a:tc>
                  <a:txBody>
                    <a:bodyPr/>
                    <a:lstStyle/>
                    <a:p>
                      <a:r>
                        <a:rPr lang="en-US" dirty="0" smtClean="0"/>
                        <a:t>Square</a:t>
                      </a:r>
                      <a:r>
                        <a:rPr lang="en-US" baseline="0" dirty="0" smtClean="0"/>
                        <a:t> Feet</a:t>
                      </a:r>
                      <a:endParaRPr lang="en-US" dirty="0"/>
                    </a:p>
                  </a:txBody>
                  <a:tcPr/>
                </a:tc>
                <a:tc>
                  <a:txBody>
                    <a:bodyPr/>
                    <a:lstStyle/>
                    <a:p>
                      <a:endParaRPr lang="en-US" dirty="0"/>
                    </a:p>
                  </a:txBody>
                  <a:tcPr/>
                </a:tc>
                <a:tc>
                  <a:txBody>
                    <a:bodyPr/>
                    <a:lstStyle/>
                    <a:p>
                      <a:r>
                        <a:rPr lang="en-US" dirty="0" smtClean="0"/>
                        <a:t>Building</a:t>
                      </a:r>
                      <a:endParaRPr lang="en-US" dirty="0"/>
                    </a:p>
                  </a:txBody>
                  <a:tcPr/>
                </a:tc>
                <a:tc>
                  <a:txBody>
                    <a:bodyPr/>
                    <a:lstStyle/>
                    <a:p>
                      <a:r>
                        <a:rPr lang="en-US" dirty="0" smtClean="0"/>
                        <a:t>Square</a:t>
                      </a:r>
                      <a:r>
                        <a:rPr lang="en-US" baseline="0" dirty="0" smtClean="0"/>
                        <a:t> Feet</a:t>
                      </a:r>
                      <a:endParaRPr lang="en-US" dirty="0"/>
                    </a:p>
                  </a:txBody>
                  <a:tcPr/>
                </a:tc>
                <a:extLst>
                  <a:ext uri="{0D108BD9-81ED-4DB2-BD59-A6C34878D82A}">
                    <a16:rowId xmlns:a16="http://schemas.microsoft.com/office/drawing/2014/main" val="2895341347"/>
                  </a:ext>
                </a:extLst>
              </a:tr>
              <a:tr h="340460">
                <a:tc>
                  <a:txBody>
                    <a:bodyPr/>
                    <a:lstStyle/>
                    <a:p>
                      <a:r>
                        <a:rPr lang="en-US" sz="1600" dirty="0" smtClean="0">
                          <a:solidFill>
                            <a:srgbClr val="FF0000"/>
                          </a:solidFill>
                        </a:rPr>
                        <a:t>High School</a:t>
                      </a:r>
                      <a:endParaRPr lang="en-US" sz="1600" dirty="0">
                        <a:solidFill>
                          <a:srgbClr val="FF0000"/>
                        </a:solidFill>
                      </a:endParaRPr>
                    </a:p>
                  </a:txBody>
                  <a:tcPr/>
                </a:tc>
                <a:tc>
                  <a:txBody>
                    <a:bodyPr/>
                    <a:lstStyle/>
                    <a:p>
                      <a:endParaRPr lang="en-US" sz="1600" dirty="0"/>
                    </a:p>
                  </a:txBody>
                  <a:tcPr/>
                </a:tc>
                <a:tc>
                  <a:txBody>
                    <a:bodyPr/>
                    <a:lstStyle/>
                    <a:p>
                      <a:endParaRPr lang="en-US" sz="1600" dirty="0"/>
                    </a:p>
                  </a:txBody>
                  <a:tcPr/>
                </a:tc>
                <a:tc>
                  <a:txBody>
                    <a:bodyPr/>
                    <a:lstStyle/>
                    <a:p>
                      <a:r>
                        <a:rPr lang="en-US" sz="1600" dirty="0" smtClean="0">
                          <a:solidFill>
                            <a:srgbClr val="FF0000"/>
                          </a:solidFill>
                        </a:rPr>
                        <a:t>Middle</a:t>
                      </a:r>
                      <a:r>
                        <a:rPr lang="en-US" sz="1600" baseline="0" dirty="0" smtClean="0">
                          <a:solidFill>
                            <a:srgbClr val="FF0000"/>
                          </a:solidFill>
                        </a:rPr>
                        <a:t> School</a:t>
                      </a:r>
                      <a:endParaRPr lang="en-US" sz="1600" dirty="0">
                        <a:solidFill>
                          <a:srgbClr val="FF0000"/>
                        </a:solidFill>
                      </a:endParaRPr>
                    </a:p>
                  </a:txBody>
                  <a:tcPr/>
                </a:tc>
                <a:tc>
                  <a:txBody>
                    <a:bodyPr/>
                    <a:lstStyle/>
                    <a:p>
                      <a:endParaRPr lang="en-US" sz="1600" dirty="0"/>
                    </a:p>
                  </a:txBody>
                  <a:tcPr/>
                </a:tc>
                <a:extLst>
                  <a:ext uri="{0D108BD9-81ED-4DB2-BD59-A6C34878D82A}">
                    <a16:rowId xmlns:a16="http://schemas.microsoft.com/office/drawing/2014/main" val="770107001"/>
                  </a:ext>
                </a:extLst>
              </a:tr>
              <a:tr h="340460">
                <a:tc>
                  <a:txBody>
                    <a:bodyPr/>
                    <a:lstStyle/>
                    <a:p>
                      <a:r>
                        <a:rPr lang="en-US" sz="1600" dirty="0" smtClean="0"/>
                        <a:t>Jr High Section</a:t>
                      </a:r>
                      <a:endParaRPr lang="en-US" sz="1600" dirty="0"/>
                    </a:p>
                  </a:txBody>
                  <a:tcPr/>
                </a:tc>
                <a:tc>
                  <a:txBody>
                    <a:bodyPr/>
                    <a:lstStyle/>
                    <a:p>
                      <a:r>
                        <a:rPr lang="en-US" sz="1600" dirty="0" smtClean="0"/>
                        <a:t>22,000</a:t>
                      </a:r>
                      <a:endParaRPr lang="en-US" sz="1600" dirty="0"/>
                    </a:p>
                  </a:txBody>
                  <a:tcPr/>
                </a:tc>
                <a:tc>
                  <a:txBody>
                    <a:bodyPr/>
                    <a:lstStyle/>
                    <a:p>
                      <a:endParaRPr lang="en-US" sz="1600" dirty="0"/>
                    </a:p>
                  </a:txBody>
                  <a:tcPr/>
                </a:tc>
                <a:tc>
                  <a:txBody>
                    <a:bodyPr/>
                    <a:lstStyle/>
                    <a:p>
                      <a:r>
                        <a:rPr lang="en-US" sz="1600" dirty="0" smtClean="0"/>
                        <a:t>District Office</a:t>
                      </a:r>
                      <a:endParaRPr lang="en-US" sz="1600" dirty="0"/>
                    </a:p>
                  </a:txBody>
                  <a:tcPr/>
                </a:tc>
                <a:tc>
                  <a:txBody>
                    <a:bodyPr/>
                    <a:lstStyle/>
                    <a:p>
                      <a:r>
                        <a:rPr lang="en-US" sz="1600" dirty="0" smtClean="0"/>
                        <a:t>21,500</a:t>
                      </a:r>
                      <a:endParaRPr lang="en-US" sz="1600" dirty="0"/>
                    </a:p>
                  </a:txBody>
                  <a:tcPr/>
                </a:tc>
                <a:extLst>
                  <a:ext uri="{0D108BD9-81ED-4DB2-BD59-A6C34878D82A}">
                    <a16:rowId xmlns:a16="http://schemas.microsoft.com/office/drawing/2014/main" val="3452412599"/>
                  </a:ext>
                </a:extLst>
              </a:tr>
              <a:tr h="340460">
                <a:tc>
                  <a:txBody>
                    <a:bodyPr/>
                    <a:lstStyle/>
                    <a:p>
                      <a:r>
                        <a:rPr lang="en-US" sz="1600" dirty="0" smtClean="0"/>
                        <a:t>Old Gym</a:t>
                      </a:r>
                      <a:endParaRPr lang="en-US" sz="1600" dirty="0"/>
                    </a:p>
                  </a:txBody>
                  <a:tcPr/>
                </a:tc>
                <a:tc>
                  <a:txBody>
                    <a:bodyPr/>
                    <a:lstStyle/>
                    <a:p>
                      <a:r>
                        <a:rPr lang="en-US" sz="1600" dirty="0" smtClean="0"/>
                        <a:t>  8,000</a:t>
                      </a:r>
                      <a:endParaRPr lang="en-US" sz="1600" dirty="0"/>
                    </a:p>
                  </a:txBody>
                  <a:tcPr/>
                </a:tc>
                <a:tc>
                  <a:txBody>
                    <a:bodyPr/>
                    <a:lstStyle/>
                    <a:p>
                      <a:endParaRPr lang="en-US" sz="1600" dirty="0"/>
                    </a:p>
                  </a:txBody>
                  <a:tcPr/>
                </a:tc>
                <a:tc>
                  <a:txBody>
                    <a:bodyPr/>
                    <a:lstStyle/>
                    <a:p>
                      <a:r>
                        <a:rPr lang="en-US" sz="1600" dirty="0" smtClean="0"/>
                        <a:t>Total</a:t>
                      </a:r>
                      <a:endParaRPr lang="en-US" sz="1600" dirty="0"/>
                    </a:p>
                  </a:txBody>
                  <a:tcPr/>
                </a:tc>
                <a:tc>
                  <a:txBody>
                    <a:bodyPr/>
                    <a:lstStyle/>
                    <a:p>
                      <a:r>
                        <a:rPr lang="en-US" sz="1600" dirty="0" smtClean="0"/>
                        <a:t>21,500</a:t>
                      </a:r>
                      <a:endParaRPr lang="en-US" sz="1600" dirty="0"/>
                    </a:p>
                  </a:txBody>
                  <a:tcPr/>
                </a:tc>
                <a:extLst>
                  <a:ext uri="{0D108BD9-81ED-4DB2-BD59-A6C34878D82A}">
                    <a16:rowId xmlns:a16="http://schemas.microsoft.com/office/drawing/2014/main" val="2175989866"/>
                  </a:ext>
                </a:extLst>
              </a:tr>
              <a:tr h="340460">
                <a:tc>
                  <a:txBody>
                    <a:bodyPr/>
                    <a:lstStyle/>
                    <a:p>
                      <a:r>
                        <a:rPr lang="en-US" sz="1600" dirty="0" smtClean="0"/>
                        <a:t>Pool</a:t>
                      </a:r>
                      <a:endParaRPr lang="en-US" sz="1600" dirty="0"/>
                    </a:p>
                  </a:txBody>
                  <a:tcPr/>
                </a:tc>
                <a:tc>
                  <a:txBody>
                    <a:bodyPr/>
                    <a:lstStyle/>
                    <a:p>
                      <a:r>
                        <a:rPr lang="en-US" sz="1600" dirty="0" smtClean="0"/>
                        <a:t>  8,000</a:t>
                      </a:r>
                      <a:endParaRPr lang="en-US" sz="1600" dirty="0"/>
                    </a:p>
                  </a:txBody>
                  <a:tcPr/>
                </a:tc>
                <a:tc>
                  <a:txBody>
                    <a:bodyPr/>
                    <a:lstStyle/>
                    <a:p>
                      <a:endParaRPr lang="en-US" sz="1600"/>
                    </a:p>
                  </a:txBody>
                  <a:tcPr/>
                </a:tc>
                <a:tc>
                  <a:txBody>
                    <a:bodyPr/>
                    <a:lstStyle/>
                    <a:p>
                      <a:endParaRPr lang="en-US" sz="1600"/>
                    </a:p>
                  </a:txBody>
                  <a:tcPr/>
                </a:tc>
                <a:tc>
                  <a:txBody>
                    <a:bodyPr/>
                    <a:lstStyle/>
                    <a:p>
                      <a:endParaRPr lang="en-US" sz="1600" dirty="0"/>
                    </a:p>
                  </a:txBody>
                  <a:tcPr/>
                </a:tc>
                <a:extLst>
                  <a:ext uri="{0D108BD9-81ED-4DB2-BD59-A6C34878D82A}">
                    <a16:rowId xmlns:a16="http://schemas.microsoft.com/office/drawing/2014/main" val="212756369"/>
                  </a:ext>
                </a:extLst>
              </a:tr>
              <a:tr h="340460">
                <a:tc>
                  <a:txBody>
                    <a:bodyPr/>
                    <a:lstStyle/>
                    <a:p>
                      <a:r>
                        <a:rPr lang="en-US" sz="1600" dirty="0" smtClean="0"/>
                        <a:t>New Gym</a:t>
                      </a:r>
                      <a:endParaRPr lang="en-US" sz="1600" dirty="0"/>
                    </a:p>
                  </a:txBody>
                  <a:tcPr/>
                </a:tc>
                <a:tc>
                  <a:txBody>
                    <a:bodyPr/>
                    <a:lstStyle/>
                    <a:p>
                      <a:r>
                        <a:rPr lang="en-US" sz="1600" dirty="0" smtClean="0"/>
                        <a:t>13,000</a:t>
                      </a:r>
                      <a:endParaRPr lang="en-US" sz="1600" dirty="0"/>
                    </a:p>
                  </a:txBody>
                  <a:tcPr/>
                </a:tc>
                <a:tc>
                  <a:txBody>
                    <a:bodyPr/>
                    <a:lstStyle/>
                    <a:p>
                      <a:endParaRPr lang="en-US" sz="1600"/>
                    </a:p>
                  </a:txBody>
                  <a:tcPr/>
                </a:tc>
                <a:tc>
                  <a:txBody>
                    <a:bodyPr/>
                    <a:lstStyle/>
                    <a:p>
                      <a:r>
                        <a:rPr lang="en-US" sz="1600" dirty="0" smtClean="0">
                          <a:solidFill>
                            <a:srgbClr val="FF0000"/>
                          </a:solidFill>
                        </a:rPr>
                        <a:t>Pine Island</a:t>
                      </a:r>
                      <a:endParaRPr lang="en-US" sz="1600" dirty="0">
                        <a:solidFill>
                          <a:srgbClr val="FF0000"/>
                        </a:solidFill>
                      </a:endParaRPr>
                    </a:p>
                  </a:txBody>
                  <a:tcPr/>
                </a:tc>
                <a:tc>
                  <a:txBody>
                    <a:bodyPr/>
                    <a:lstStyle/>
                    <a:p>
                      <a:endParaRPr lang="en-US" sz="1600" dirty="0"/>
                    </a:p>
                  </a:txBody>
                  <a:tcPr/>
                </a:tc>
                <a:extLst>
                  <a:ext uri="{0D108BD9-81ED-4DB2-BD59-A6C34878D82A}">
                    <a16:rowId xmlns:a16="http://schemas.microsoft.com/office/drawing/2014/main" val="1196545660"/>
                  </a:ext>
                </a:extLst>
              </a:tr>
              <a:tr h="340460">
                <a:tc>
                  <a:txBody>
                    <a:bodyPr/>
                    <a:lstStyle/>
                    <a:p>
                      <a:r>
                        <a:rPr lang="en-US" sz="1600" dirty="0" smtClean="0"/>
                        <a:t>Weight</a:t>
                      </a:r>
                      <a:r>
                        <a:rPr lang="en-US" sz="1600" baseline="0" dirty="0" smtClean="0"/>
                        <a:t> Room</a:t>
                      </a:r>
                      <a:endParaRPr lang="en-US" sz="1600" dirty="0"/>
                    </a:p>
                  </a:txBody>
                  <a:tcPr/>
                </a:tc>
                <a:tc>
                  <a:txBody>
                    <a:bodyPr/>
                    <a:lstStyle/>
                    <a:p>
                      <a:r>
                        <a:rPr lang="en-US" sz="1600" dirty="0" smtClean="0"/>
                        <a:t>  5,100</a:t>
                      </a:r>
                      <a:endParaRPr lang="en-US" sz="1600" dirty="0"/>
                    </a:p>
                  </a:txBody>
                  <a:tcPr/>
                </a:tc>
                <a:tc>
                  <a:txBody>
                    <a:bodyPr/>
                    <a:lstStyle/>
                    <a:p>
                      <a:endParaRPr lang="en-US" sz="1600"/>
                    </a:p>
                  </a:txBody>
                  <a:tcPr/>
                </a:tc>
                <a:tc>
                  <a:txBody>
                    <a:bodyPr/>
                    <a:lstStyle/>
                    <a:p>
                      <a:r>
                        <a:rPr lang="en-US" sz="1600" dirty="0" smtClean="0"/>
                        <a:t>Entire</a:t>
                      </a:r>
                      <a:r>
                        <a:rPr lang="en-US" sz="1600" baseline="0" dirty="0" smtClean="0"/>
                        <a:t> Building</a:t>
                      </a:r>
                      <a:endParaRPr lang="en-US" sz="1600" dirty="0"/>
                    </a:p>
                  </a:txBody>
                  <a:tcPr/>
                </a:tc>
                <a:tc>
                  <a:txBody>
                    <a:bodyPr/>
                    <a:lstStyle/>
                    <a:p>
                      <a:r>
                        <a:rPr lang="en-US" sz="1600" dirty="0" smtClean="0"/>
                        <a:t>19,000</a:t>
                      </a:r>
                      <a:endParaRPr lang="en-US" sz="1600" dirty="0"/>
                    </a:p>
                  </a:txBody>
                  <a:tcPr/>
                </a:tc>
                <a:extLst>
                  <a:ext uri="{0D108BD9-81ED-4DB2-BD59-A6C34878D82A}">
                    <a16:rowId xmlns:a16="http://schemas.microsoft.com/office/drawing/2014/main" val="3114430824"/>
                  </a:ext>
                </a:extLst>
              </a:tr>
              <a:tr h="340460">
                <a:tc>
                  <a:txBody>
                    <a:bodyPr/>
                    <a:lstStyle/>
                    <a:p>
                      <a:r>
                        <a:rPr lang="en-US" sz="1600" dirty="0" smtClean="0"/>
                        <a:t>Science Wing</a:t>
                      </a:r>
                      <a:endParaRPr lang="en-US" sz="1600" dirty="0"/>
                    </a:p>
                  </a:txBody>
                  <a:tcPr/>
                </a:tc>
                <a:tc>
                  <a:txBody>
                    <a:bodyPr/>
                    <a:lstStyle/>
                    <a:p>
                      <a:r>
                        <a:rPr lang="en-US" sz="1600" dirty="0" smtClean="0"/>
                        <a:t>22,000</a:t>
                      </a:r>
                      <a:endParaRPr lang="en-US" sz="1600" dirty="0"/>
                    </a:p>
                  </a:txBody>
                  <a:tcPr/>
                </a:tc>
                <a:tc>
                  <a:txBody>
                    <a:bodyPr/>
                    <a:lstStyle/>
                    <a:p>
                      <a:endParaRPr lang="en-US" sz="1600"/>
                    </a:p>
                  </a:txBody>
                  <a:tcPr/>
                </a:tc>
                <a:tc>
                  <a:txBody>
                    <a:bodyPr/>
                    <a:lstStyle/>
                    <a:p>
                      <a:endParaRPr lang="en-US" sz="1600" dirty="0"/>
                    </a:p>
                  </a:txBody>
                  <a:tcPr/>
                </a:tc>
                <a:tc>
                  <a:txBody>
                    <a:bodyPr/>
                    <a:lstStyle/>
                    <a:p>
                      <a:endParaRPr lang="en-US" sz="1600" dirty="0"/>
                    </a:p>
                  </a:txBody>
                  <a:tcPr/>
                </a:tc>
                <a:extLst>
                  <a:ext uri="{0D108BD9-81ED-4DB2-BD59-A6C34878D82A}">
                    <a16:rowId xmlns:a16="http://schemas.microsoft.com/office/drawing/2014/main" val="2463594174"/>
                  </a:ext>
                </a:extLst>
              </a:tr>
              <a:tr h="340460">
                <a:tc>
                  <a:txBody>
                    <a:bodyPr/>
                    <a:lstStyle/>
                    <a:p>
                      <a:r>
                        <a:rPr lang="en-US" sz="1600" dirty="0" smtClean="0"/>
                        <a:t>Back</a:t>
                      </a:r>
                      <a:r>
                        <a:rPr lang="en-US" sz="1600" baseline="0" dirty="0" smtClean="0"/>
                        <a:t> left Section</a:t>
                      </a:r>
                      <a:endParaRPr lang="en-US" sz="1600" dirty="0"/>
                    </a:p>
                  </a:txBody>
                  <a:tcPr/>
                </a:tc>
                <a:tc>
                  <a:txBody>
                    <a:bodyPr/>
                    <a:lstStyle/>
                    <a:p>
                      <a:r>
                        <a:rPr lang="en-US" sz="1600" dirty="0" smtClean="0"/>
                        <a:t>32,500</a:t>
                      </a:r>
                      <a:endParaRPr lang="en-US" sz="1600" dirty="0"/>
                    </a:p>
                  </a:txBody>
                  <a:tcPr/>
                </a:tc>
                <a:tc>
                  <a:txBody>
                    <a:bodyPr/>
                    <a:lstStyle/>
                    <a:p>
                      <a:endParaRPr lang="en-US" sz="1600"/>
                    </a:p>
                  </a:txBody>
                  <a:tcPr/>
                </a:tc>
                <a:tc>
                  <a:txBody>
                    <a:bodyPr/>
                    <a:lstStyle/>
                    <a:p>
                      <a:r>
                        <a:rPr lang="en-US" sz="1600" dirty="0" smtClean="0"/>
                        <a:t>Total</a:t>
                      </a:r>
                      <a:endParaRPr lang="en-US" sz="1600" dirty="0"/>
                    </a:p>
                  </a:txBody>
                  <a:tcPr/>
                </a:tc>
                <a:tc>
                  <a:txBody>
                    <a:bodyPr/>
                    <a:lstStyle/>
                    <a:p>
                      <a:r>
                        <a:rPr lang="en-US" sz="1600" dirty="0" smtClean="0"/>
                        <a:t>19,000</a:t>
                      </a:r>
                      <a:endParaRPr lang="en-US" sz="1600" dirty="0"/>
                    </a:p>
                  </a:txBody>
                  <a:tcPr/>
                </a:tc>
                <a:extLst>
                  <a:ext uri="{0D108BD9-81ED-4DB2-BD59-A6C34878D82A}">
                    <a16:rowId xmlns:a16="http://schemas.microsoft.com/office/drawing/2014/main" val="868072038"/>
                  </a:ext>
                </a:extLst>
              </a:tr>
              <a:tr h="277838">
                <a:tc>
                  <a:txBody>
                    <a:bodyPr/>
                    <a:lstStyle/>
                    <a:p>
                      <a:r>
                        <a:rPr lang="en-US" sz="1600" dirty="0" smtClean="0"/>
                        <a:t>Total </a:t>
                      </a:r>
                      <a:endParaRPr lang="en-US" sz="1600" dirty="0"/>
                    </a:p>
                  </a:txBody>
                  <a:tcPr/>
                </a:tc>
                <a:tc>
                  <a:txBody>
                    <a:bodyPr/>
                    <a:lstStyle/>
                    <a:p>
                      <a:r>
                        <a:rPr lang="en-US" sz="1600" dirty="0" smtClean="0"/>
                        <a:t>110,600</a:t>
                      </a:r>
                      <a:endParaRPr lang="en-US" sz="1600" dirty="0"/>
                    </a:p>
                  </a:txBody>
                  <a:tcPr/>
                </a:tc>
                <a:tc>
                  <a:txBody>
                    <a:bodyPr/>
                    <a:lstStyle/>
                    <a:p>
                      <a:endParaRPr lang="en-US" sz="1600"/>
                    </a:p>
                  </a:txBody>
                  <a:tcPr/>
                </a:tc>
                <a:tc>
                  <a:txBody>
                    <a:bodyPr/>
                    <a:lstStyle/>
                    <a:p>
                      <a:endParaRPr lang="en-US" sz="1600" dirty="0"/>
                    </a:p>
                  </a:txBody>
                  <a:tcPr/>
                </a:tc>
                <a:tc>
                  <a:txBody>
                    <a:bodyPr/>
                    <a:lstStyle/>
                    <a:p>
                      <a:endParaRPr lang="en-US" sz="1600" dirty="0"/>
                    </a:p>
                  </a:txBody>
                  <a:tcPr/>
                </a:tc>
                <a:extLst>
                  <a:ext uri="{0D108BD9-81ED-4DB2-BD59-A6C34878D82A}">
                    <a16:rowId xmlns:a16="http://schemas.microsoft.com/office/drawing/2014/main" val="2628268048"/>
                  </a:ext>
                </a:extLst>
              </a:tr>
              <a:tr h="216878">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extLst>
                  <a:ext uri="{0D108BD9-81ED-4DB2-BD59-A6C34878D82A}">
                    <a16:rowId xmlns:a16="http://schemas.microsoft.com/office/drawing/2014/main" val="2524232992"/>
                  </a:ext>
                </a:extLst>
              </a:tr>
              <a:tr h="340460">
                <a:tc>
                  <a:txBody>
                    <a:bodyPr/>
                    <a:lstStyle/>
                    <a:p>
                      <a:r>
                        <a:rPr lang="en-US" sz="1600" dirty="0" smtClean="0">
                          <a:solidFill>
                            <a:srgbClr val="FF0000"/>
                          </a:solidFill>
                        </a:rPr>
                        <a:t>Park</a:t>
                      </a:r>
                      <a:endParaRPr lang="en-US" sz="1600" dirty="0">
                        <a:solidFill>
                          <a:srgbClr val="FF0000"/>
                        </a:solidFill>
                      </a:endParaRPr>
                    </a:p>
                  </a:txBody>
                  <a:tcPr/>
                </a:tc>
                <a:tc>
                  <a:txBody>
                    <a:bodyPr/>
                    <a:lstStyle/>
                    <a:p>
                      <a:endParaRPr lang="en-US" sz="1600"/>
                    </a:p>
                  </a:txBody>
                  <a:tcPr/>
                </a:tc>
                <a:tc>
                  <a:txBody>
                    <a:bodyPr/>
                    <a:lstStyle/>
                    <a:p>
                      <a:endParaRPr lang="en-US" sz="1600"/>
                    </a:p>
                  </a:txBody>
                  <a:tcPr/>
                </a:tc>
                <a:tc>
                  <a:txBody>
                    <a:bodyPr/>
                    <a:lstStyle/>
                    <a:p>
                      <a:r>
                        <a:rPr lang="en-US" sz="1600" dirty="0" smtClean="0">
                          <a:solidFill>
                            <a:srgbClr val="FF0000"/>
                          </a:solidFill>
                        </a:rPr>
                        <a:t>Kings</a:t>
                      </a:r>
                      <a:endParaRPr lang="en-US" sz="1600" dirty="0">
                        <a:solidFill>
                          <a:srgbClr val="FF0000"/>
                        </a:solidFill>
                      </a:endParaRPr>
                    </a:p>
                  </a:txBody>
                  <a:tcPr/>
                </a:tc>
                <a:tc>
                  <a:txBody>
                    <a:bodyPr/>
                    <a:lstStyle/>
                    <a:p>
                      <a:endParaRPr lang="en-US" sz="1600" dirty="0"/>
                    </a:p>
                  </a:txBody>
                  <a:tcPr/>
                </a:tc>
                <a:extLst>
                  <a:ext uri="{0D108BD9-81ED-4DB2-BD59-A6C34878D82A}">
                    <a16:rowId xmlns:a16="http://schemas.microsoft.com/office/drawing/2014/main" val="562236206"/>
                  </a:ext>
                </a:extLst>
              </a:tr>
              <a:tr h="340460">
                <a:tc>
                  <a:txBody>
                    <a:bodyPr/>
                    <a:lstStyle/>
                    <a:p>
                      <a:r>
                        <a:rPr lang="en-US" sz="1600" dirty="0" smtClean="0"/>
                        <a:t>Original</a:t>
                      </a:r>
                      <a:r>
                        <a:rPr lang="en-US" sz="1600" baseline="0" dirty="0" smtClean="0"/>
                        <a:t> Building</a:t>
                      </a:r>
                      <a:endParaRPr lang="en-US" sz="1600" dirty="0"/>
                    </a:p>
                  </a:txBody>
                  <a:tcPr/>
                </a:tc>
                <a:tc>
                  <a:txBody>
                    <a:bodyPr/>
                    <a:lstStyle/>
                    <a:p>
                      <a:r>
                        <a:rPr lang="en-US" sz="1600" dirty="0" smtClean="0"/>
                        <a:t>11,500</a:t>
                      </a:r>
                      <a:endParaRPr lang="en-US" sz="1600" dirty="0"/>
                    </a:p>
                  </a:txBody>
                  <a:tcPr/>
                </a:tc>
                <a:tc>
                  <a:txBody>
                    <a:bodyPr/>
                    <a:lstStyle/>
                    <a:p>
                      <a:endParaRPr lang="en-US" sz="1600"/>
                    </a:p>
                  </a:txBody>
                  <a:tcPr/>
                </a:tc>
                <a:tc>
                  <a:txBody>
                    <a:bodyPr/>
                    <a:lstStyle/>
                    <a:p>
                      <a:r>
                        <a:rPr lang="en-US" sz="1600" dirty="0" smtClean="0"/>
                        <a:t>Partial</a:t>
                      </a:r>
                      <a:endParaRPr lang="en-US" sz="1600" dirty="0"/>
                    </a:p>
                  </a:txBody>
                  <a:tcPr/>
                </a:tc>
                <a:tc>
                  <a:txBody>
                    <a:bodyPr/>
                    <a:lstStyle/>
                    <a:p>
                      <a:r>
                        <a:rPr lang="en-US" sz="1600" dirty="0" smtClean="0"/>
                        <a:t>20,000</a:t>
                      </a:r>
                      <a:endParaRPr lang="en-US" sz="1600" dirty="0"/>
                    </a:p>
                  </a:txBody>
                  <a:tcPr/>
                </a:tc>
                <a:extLst>
                  <a:ext uri="{0D108BD9-81ED-4DB2-BD59-A6C34878D82A}">
                    <a16:rowId xmlns:a16="http://schemas.microsoft.com/office/drawing/2014/main" val="1704015031"/>
                  </a:ext>
                </a:extLst>
              </a:tr>
              <a:tr h="421508">
                <a:tc>
                  <a:txBody>
                    <a:bodyPr/>
                    <a:lstStyle/>
                    <a:p>
                      <a:r>
                        <a:rPr lang="en-US" sz="1600" dirty="0" smtClean="0"/>
                        <a:t>Total</a:t>
                      </a:r>
                      <a:endParaRPr lang="en-US" sz="1600" dirty="0"/>
                    </a:p>
                  </a:txBody>
                  <a:tcPr/>
                </a:tc>
                <a:tc>
                  <a:txBody>
                    <a:bodyPr/>
                    <a:lstStyle/>
                    <a:p>
                      <a:r>
                        <a:rPr lang="en-US" sz="1600" dirty="0" smtClean="0"/>
                        <a:t>11,500</a:t>
                      </a:r>
                      <a:endParaRPr lang="en-US" sz="1600" dirty="0"/>
                    </a:p>
                  </a:txBody>
                  <a:tcPr/>
                </a:tc>
                <a:tc>
                  <a:txBody>
                    <a:bodyPr/>
                    <a:lstStyle/>
                    <a:p>
                      <a:endParaRPr lang="en-US" sz="1600"/>
                    </a:p>
                  </a:txBody>
                  <a:tcPr/>
                </a:tc>
                <a:tc>
                  <a:txBody>
                    <a:bodyPr/>
                    <a:lstStyle/>
                    <a:p>
                      <a:r>
                        <a:rPr lang="en-US" sz="1600" dirty="0" smtClean="0"/>
                        <a:t>Total</a:t>
                      </a:r>
                      <a:endParaRPr lang="en-US" sz="1600" dirty="0"/>
                    </a:p>
                  </a:txBody>
                  <a:tcPr/>
                </a:tc>
                <a:tc>
                  <a:txBody>
                    <a:bodyPr/>
                    <a:lstStyle/>
                    <a:p>
                      <a:r>
                        <a:rPr lang="en-US" sz="1600" dirty="0" smtClean="0"/>
                        <a:t>20,000</a:t>
                      </a:r>
                      <a:endParaRPr lang="en-US" sz="1600" dirty="0"/>
                    </a:p>
                  </a:txBody>
                  <a:tcPr/>
                </a:tc>
                <a:extLst>
                  <a:ext uri="{0D108BD9-81ED-4DB2-BD59-A6C34878D82A}">
                    <a16:rowId xmlns:a16="http://schemas.microsoft.com/office/drawing/2014/main" val="145844195"/>
                  </a:ext>
                </a:extLst>
              </a:tr>
              <a:tr h="211321">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extLst>
                  <a:ext uri="{0D108BD9-81ED-4DB2-BD59-A6C34878D82A}">
                    <a16:rowId xmlns:a16="http://schemas.microsoft.com/office/drawing/2014/main" val="1775860857"/>
                  </a:ext>
                </a:extLst>
              </a:tr>
              <a:tr h="254696">
                <a:tc>
                  <a:txBody>
                    <a:bodyPr/>
                    <a:lstStyle/>
                    <a:p>
                      <a:endParaRPr lang="en-US" sz="1600" dirty="0"/>
                    </a:p>
                  </a:txBody>
                  <a:tcPr/>
                </a:tc>
                <a:tc>
                  <a:txBody>
                    <a:bodyPr/>
                    <a:lstStyle/>
                    <a:p>
                      <a:endParaRPr lang="en-US" sz="1600"/>
                    </a:p>
                  </a:txBody>
                  <a:tcPr/>
                </a:tc>
                <a:tc>
                  <a:txBody>
                    <a:bodyPr/>
                    <a:lstStyle/>
                    <a:p>
                      <a:endParaRPr lang="en-US" sz="1600"/>
                    </a:p>
                  </a:txBody>
                  <a:tcPr/>
                </a:tc>
                <a:tc>
                  <a:txBody>
                    <a:bodyPr/>
                    <a:lstStyle/>
                    <a:p>
                      <a:r>
                        <a:rPr lang="en-US" sz="1600" dirty="0" smtClean="0"/>
                        <a:t>Grand Total</a:t>
                      </a:r>
                      <a:endParaRPr lang="en-US" sz="1600" dirty="0"/>
                    </a:p>
                  </a:txBody>
                  <a:tcPr/>
                </a:tc>
                <a:tc>
                  <a:txBody>
                    <a:bodyPr/>
                    <a:lstStyle/>
                    <a:p>
                      <a:r>
                        <a:rPr lang="en-US" sz="1600" dirty="0" smtClean="0"/>
                        <a:t>182,600</a:t>
                      </a:r>
                      <a:endParaRPr lang="en-US" sz="1600" dirty="0"/>
                    </a:p>
                  </a:txBody>
                  <a:tcPr/>
                </a:tc>
                <a:extLst>
                  <a:ext uri="{0D108BD9-81ED-4DB2-BD59-A6C34878D82A}">
                    <a16:rowId xmlns:a16="http://schemas.microsoft.com/office/drawing/2014/main" val="3454327200"/>
                  </a:ext>
                </a:extLst>
              </a:tr>
            </a:tbl>
          </a:graphicData>
        </a:graphic>
      </p:graphicFrame>
      <p:sp>
        <p:nvSpPr>
          <p:cNvPr id="8" name="Slide Number Placeholder 7"/>
          <p:cNvSpPr>
            <a:spLocks noGrp="1"/>
          </p:cNvSpPr>
          <p:nvPr>
            <p:ph type="sldNum" sz="quarter" idx="12"/>
          </p:nvPr>
        </p:nvSpPr>
        <p:spPr/>
        <p:txBody>
          <a:bodyPr/>
          <a:lstStyle/>
          <a:p>
            <a:fld id="{37EE8982-0C16-1F43-BDA8-44DDC9B92CED}" type="slidenum">
              <a:rPr lang="en-US" smtClean="0"/>
              <a:t>8</a:t>
            </a:fld>
            <a:endParaRPr lang="en-US"/>
          </a:p>
        </p:txBody>
      </p:sp>
    </p:spTree>
    <p:extLst>
      <p:ext uri="{BB962C8B-B14F-4D97-AF65-F5344CB8AC3E}">
        <p14:creationId xmlns:p14="http://schemas.microsoft.com/office/powerpoint/2010/main" val="3646571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Capital Project - Roofing</a:t>
            </a:r>
            <a:endParaRPr lang="en-US" dirty="0"/>
          </a:p>
        </p:txBody>
      </p:sp>
      <p:sp>
        <p:nvSpPr>
          <p:cNvPr id="8" name="Slide Number Placeholder 7"/>
          <p:cNvSpPr>
            <a:spLocks noGrp="1"/>
          </p:cNvSpPr>
          <p:nvPr>
            <p:ph type="sldNum" sz="quarter" idx="12"/>
          </p:nvPr>
        </p:nvSpPr>
        <p:spPr/>
        <p:txBody>
          <a:bodyPr/>
          <a:lstStyle/>
          <a:p>
            <a:fld id="{37EE8982-0C16-1F43-BDA8-44DDC9B92CED}" type="slidenum">
              <a:rPr lang="en-US" smtClean="0"/>
              <a:t>9</a:t>
            </a:fld>
            <a:endParaRPr lang="en-US"/>
          </a:p>
        </p:txBody>
      </p:sp>
      <p:pic>
        <p:nvPicPr>
          <p:cNvPr id="11" name="Content Placeholder 10"/>
          <p:cNvPicPr>
            <a:picLocks noGrp="1" noChangeAspect="1"/>
          </p:cNvPicPr>
          <p:nvPr>
            <p:ph sz="half" idx="2"/>
          </p:nvPr>
        </p:nvPicPr>
        <p:blipFill>
          <a:blip r:embed="rId2"/>
          <a:stretch>
            <a:fillRect/>
          </a:stretch>
        </p:blipFill>
        <p:spPr>
          <a:xfrm>
            <a:off x="103275" y="1693986"/>
            <a:ext cx="7932894" cy="4366846"/>
          </a:xfrm>
          <a:prstGeom prst="rect">
            <a:avLst/>
          </a:prstGeom>
        </p:spPr>
      </p:pic>
      <p:sp>
        <p:nvSpPr>
          <p:cNvPr id="12" name="Rectangle 11"/>
          <p:cNvSpPr/>
          <p:nvPr/>
        </p:nvSpPr>
        <p:spPr>
          <a:xfrm>
            <a:off x="8428892" y="1746740"/>
            <a:ext cx="3042138" cy="461665"/>
          </a:xfrm>
          <a:prstGeom prst="rect">
            <a:avLst/>
          </a:prstGeom>
        </p:spPr>
        <p:txBody>
          <a:bodyPr wrap="square">
            <a:spAutoFit/>
          </a:bodyPr>
          <a:lstStyle/>
          <a:p>
            <a:pPr lvl="0" defTabSz="457200">
              <a:spcBef>
                <a:spcPct val="20000"/>
              </a:spcBef>
            </a:pPr>
            <a:r>
              <a:rPr lang="en-US" sz="2400" b="1" dirty="0" smtClean="0">
                <a:solidFill>
                  <a:srgbClr val="EEAF15"/>
                </a:solidFill>
              </a:rPr>
              <a:t>High </a:t>
            </a:r>
            <a:r>
              <a:rPr lang="en-US" sz="2400" b="1" dirty="0">
                <a:solidFill>
                  <a:srgbClr val="EEAF15"/>
                </a:solidFill>
              </a:rPr>
              <a:t>School</a:t>
            </a:r>
          </a:p>
        </p:txBody>
      </p:sp>
      <p:sp>
        <p:nvSpPr>
          <p:cNvPr id="13" name="TextBox 12"/>
          <p:cNvSpPr txBox="1"/>
          <p:nvPr/>
        </p:nvSpPr>
        <p:spPr>
          <a:xfrm>
            <a:off x="8522677" y="2719754"/>
            <a:ext cx="3112477" cy="1600438"/>
          </a:xfrm>
          <a:prstGeom prst="rect">
            <a:avLst/>
          </a:prstGeom>
          <a:noFill/>
        </p:spPr>
        <p:txBody>
          <a:bodyPr wrap="square" rtlCol="0">
            <a:spAutoFit/>
          </a:bodyPr>
          <a:lstStyle/>
          <a:p>
            <a:r>
              <a:rPr lang="en-US" sz="1400" dirty="0" smtClean="0"/>
              <a:t>HS Jr High Section 22,000   Sq. ft.</a:t>
            </a:r>
          </a:p>
          <a:p>
            <a:r>
              <a:rPr lang="en-US" sz="1400" dirty="0" smtClean="0"/>
              <a:t>HS Old Gym              8,000   Sq. ft.</a:t>
            </a:r>
          </a:p>
          <a:p>
            <a:r>
              <a:rPr lang="en-US" sz="1400" dirty="0" smtClean="0"/>
              <a:t>HS Pool                     8,000   Sq. ft.</a:t>
            </a:r>
          </a:p>
          <a:p>
            <a:r>
              <a:rPr lang="en-US" sz="1400" dirty="0" smtClean="0"/>
              <a:t>HS New Gym           13,000  Sq. ft.</a:t>
            </a:r>
          </a:p>
          <a:p>
            <a:r>
              <a:rPr lang="en-US" sz="1400" dirty="0" smtClean="0"/>
              <a:t>Weight Room            5,100  Sq. ft.</a:t>
            </a:r>
          </a:p>
          <a:p>
            <a:r>
              <a:rPr lang="en-US" sz="1400" dirty="0" smtClean="0"/>
              <a:t>Science wing           22,000  Sq. ft.         </a:t>
            </a:r>
          </a:p>
          <a:p>
            <a:r>
              <a:rPr lang="en-US" sz="1400" dirty="0" smtClean="0"/>
              <a:t>Northeast corner    32,500  Sq. ft.</a:t>
            </a:r>
            <a:endParaRPr lang="en-US" sz="1400" dirty="0"/>
          </a:p>
        </p:txBody>
      </p:sp>
    </p:spTree>
    <p:extLst>
      <p:ext uri="{BB962C8B-B14F-4D97-AF65-F5344CB8AC3E}">
        <p14:creationId xmlns:p14="http://schemas.microsoft.com/office/powerpoint/2010/main" val="29447082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theme/theme1.xml><?xml version="1.0" encoding="utf-8"?>
<a:theme xmlns:a="http://schemas.openxmlformats.org/drawingml/2006/main" name="Warwick">
  <a:themeElements>
    <a:clrScheme name="Custom 1">
      <a:dk1>
        <a:srgbClr val="1C0566"/>
      </a:dk1>
      <a:lt1>
        <a:srgbClr val="EEAF15"/>
      </a:lt1>
      <a:dk2>
        <a:srgbClr val="0E081A"/>
      </a:dk2>
      <a:lt2>
        <a:srgbClr val="E3B86A"/>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5501</TotalTime>
  <Words>958</Words>
  <Application>Microsoft Office PowerPoint</Application>
  <PresentationFormat>Widescreen</PresentationFormat>
  <Paragraphs>297</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Franklin Gothic Book</vt:lpstr>
      <vt:lpstr>Franklin Gothic Medium</vt:lpstr>
      <vt:lpstr>Wingdings</vt:lpstr>
      <vt:lpstr>Warwick</vt:lpstr>
      <vt:lpstr>PowerPoint Presentation</vt:lpstr>
      <vt:lpstr>Agenda</vt:lpstr>
      <vt:lpstr>Capital Project Update</vt:lpstr>
      <vt:lpstr>Convergent (Battery Storage Update)</vt:lpstr>
      <vt:lpstr>Capital Project Maximum Project</vt:lpstr>
      <vt:lpstr>Capital Project Overview</vt:lpstr>
      <vt:lpstr>Capital Project Financing 2024</vt:lpstr>
      <vt:lpstr>Capital Project - Roofing</vt:lpstr>
      <vt:lpstr>Capital Project - Roofing</vt:lpstr>
      <vt:lpstr>Security</vt:lpstr>
      <vt:lpstr>Security</vt:lpstr>
      <vt:lpstr>Proposition 1</vt:lpstr>
      <vt:lpstr>Proposition 2</vt:lpstr>
      <vt:lpstr>Process</vt:lpstr>
    </vt:vector>
  </TitlesOfParts>
  <Company>Warwick Valley CSD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TIMOTHY HOLMES</dc:creator>
  <cp:lastModifiedBy>TIMOTHY HOLMES</cp:lastModifiedBy>
  <cp:revision>247</cp:revision>
  <cp:lastPrinted>2024-05-16T19:09:38Z</cp:lastPrinted>
  <dcterms:created xsi:type="dcterms:W3CDTF">2021-06-04T15:08:11Z</dcterms:created>
  <dcterms:modified xsi:type="dcterms:W3CDTF">2024-06-07T16:06:03Z</dcterms:modified>
</cp:coreProperties>
</file>